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66" r:id="rId4"/>
    <p:sldId id="260" r:id="rId5"/>
    <p:sldId id="261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90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9A948-798F-490C-8D0D-62FDA95BF269}" type="datetimeFigureOut">
              <a:rPr lang="ru-RU" smtClean="0"/>
              <a:pPr>
                <a:defRPr/>
              </a:pPr>
              <a:t>27.10.2022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4816B-8D36-44E4-A604-628BFDAA9A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51723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C533D-32B1-458B-92F8-ACC99F2A2E0C}" type="datetimeFigureOut">
              <a:rPr lang="ru-RU" smtClean="0"/>
              <a:pPr>
                <a:defRPr/>
              </a:pPr>
              <a:t>27.10.2022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59DFC-6BEC-440F-8C2A-53C67E9070A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44634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88018-840D-4AFD-B7EB-ECC66E5F5DD6}" type="datetimeFigureOut">
              <a:rPr lang="ru-RU" smtClean="0"/>
              <a:pPr>
                <a:defRPr/>
              </a:pPr>
              <a:t>27.10.2022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A6DBD-FE5E-4FEF-B261-25A13AFCC17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9127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997C5-1CF6-4B10-BBA3-037D788050E6}" type="datetimeFigureOut">
              <a:rPr lang="ru-RU" smtClean="0"/>
              <a:pPr>
                <a:defRPr/>
              </a:pPr>
              <a:t>27.10.2022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D01D4-86C5-4A24-AFCB-FD9D80571EE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91177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AAC95-5AEA-4FF5-8890-E3318992AB69}" type="datetimeFigureOut">
              <a:rPr lang="ru-RU" smtClean="0"/>
              <a:pPr>
                <a:defRPr/>
              </a:pPr>
              <a:t>27.10.2022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97FDA-7EC8-43D4-8633-7928BD039D0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92887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DBBDF-3180-46EA-95D4-E75A291BC61D}" type="datetimeFigureOut">
              <a:rPr lang="ru-RU" smtClean="0"/>
              <a:pPr>
                <a:defRPr/>
              </a:pPr>
              <a:t>27.10.2022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4984E-D658-4A26-B517-4A76545102D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21917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C9804-3DFA-4A79-AD48-1466A91E63DA}" type="datetimeFigureOut">
              <a:rPr lang="ru-RU" smtClean="0"/>
              <a:pPr>
                <a:defRPr/>
              </a:pPr>
              <a:t>27.10.2022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CEDC7-9E0A-4683-9742-711455AB9F1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05179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0D35D-E990-4A82-AB56-320499D12A6F}" type="datetimeFigureOut">
              <a:rPr lang="ru-RU" smtClean="0"/>
              <a:pPr>
                <a:defRPr/>
              </a:pPr>
              <a:t>27.10.2022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DA54E-6BE5-499A-98C3-5A16A487D8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41125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E4132-4272-4F4C-B757-802A6A10770C}" type="datetimeFigureOut">
              <a:rPr lang="ru-RU" smtClean="0"/>
              <a:pPr>
                <a:defRPr/>
              </a:pPr>
              <a:t>27.10.2022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44B1B-23E1-48A7-A4A3-19721D173B7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3747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EBC46-17AC-4C3C-88E3-DA706E912370}" type="datetimeFigureOut">
              <a:rPr lang="ru-RU" smtClean="0"/>
              <a:pPr>
                <a:defRPr/>
              </a:pPr>
              <a:t>27.10.2022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05060-791F-4329-93E9-989FC3B96CD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73689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F030-6F89-4055-B041-CD35671FEB83}" type="datetimeFigureOut">
              <a:rPr lang="ru-RU" smtClean="0"/>
              <a:pPr>
                <a:defRPr/>
              </a:pPr>
              <a:t>27.10.2022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2C6FE-D432-4C06-AAFD-7E3893BEF15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90783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9371416-5CE6-43E1-9E36-9E522DA3C418}" type="datetimeFigureOut">
              <a:rPr lang="ru-RU" smtClean="0"/>
              <a:pPr>
                <a:defRPr/>
              </a:pPr>
              <a:t>27.10.2022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040A8DF-5D3F-482C-9135-5ECAA102748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9700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11362544" cy="1715247"/>
          </a:xfrm>
        </p:spPr>
        <p:txBody>
          <a:bodyPr anchor="ctr"/>
          <a:lstStyle/>
          <a:p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читательской грамотности на уроках русского языка и литературы</a:t>
            </a:r>
            <a:endParaRPr lang="ru-RU" sz="4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8409" y="2045030"/>
            <a:ext cx="9144000" cy="1655762"/>
          </a:xfr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ru-RU" sz="3600" dirty="0" smtClean="0">
                <a:latin typeface="Gabriola" panose="04040605051002020D02" pitchFamily="82" charset="0"/>
                <a:ea typeface="+mj-ea"/>
                <a:cs typeface="+mj-cs"/>
              </a:rPr>
              <a:t>	</a:t>
            </a:r>
            <a:r>
              <a:rPr lang="ru-RU" sz="4000" b="1" dirty="0" smtClean="0">
                <a:latin typeface="Gabriola" panose="04040605051002020D02" pitchFamily="82" charset="0"/>
                <a:ea typeface="+mj-ea"/>
                <a:cs typeface="+mj-cs"/>
              </a:rPr>
              <a:t>МО учителей гуманитарных дисциплин</a:t>
            </a:r>
            <a:endParaRPr lang="ru-RU" sz="32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88732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Приёмы формирования читательской грамотности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Реставрация текста</a:t>
            </a:r>
            <a:r>
              <a:rPr lang="ru-RU" i="1" dirty="0" smtClean="0"/>
              <a:t>.</a:t>
            </a:r>
            <a:r>
              <a:rPr lang="ru-RU" dirty="0" smtClean="0"/>
              <a:t> Один из продуктивных приемов работы с текстом на уроке русского языка является «</a:t>
            </a:r>
            <a:r>
              <a:rPr lang="ru-RU" b="1" dirty="0" smtClean="0"/>
              <a:t>ПИСЬМО С ДЫРКАМИ</a:t>
            </a:r>
            <a:r>
              <a:rPr lang="ru-RU" dirty="0" smtClean="0"/>
              <a:t>». Этот прием подойдет в качестве проверки усвоенных ранее знаний и для работы с параграфом при изучении нового материала .</a:t>
            </a:r>
          </a:p>
          <a:p>
            <a:r>
              <a:rPr lang="ru-RU" sz="1800" b="1" dirty="0" smtClean="0"/>
              <a:t>Имя прилагательное</a:t>
            </a:r>
            <a:r>
              <a:rPr lang="ru-RU" sz="1800" dirty="0" smtClean="0"/>
              <a:t> — знаменательная часть речи, обозначающая ------------------------------------ ,                                          отвечающая</a:t>
            </a:r>
            <a:r>
              <a:rPr lang="ru-RU" sz="1800" u="sng" dirty="0" smtClean="0"/>
              <a:t>  </a:t>
            </a:r>
            <a:r>
              <a:rPr lang="ru-RU" sz="1800" dirty="0" smtClean="0"/>
              <a:t>на вопросы ----------------------------------------------------------------------------</a:t>
            </a:r>
          </a:p>
          <a:p>
            <a:r>
              <a:rPr lang="ru-RU" sz="1800" dirty="0" smtClean="0"/>
              <a:t>Имена прилагательные изменяются по ------------------------------------------------------</a:t>
            </a:r>
          </a:p>
          <a:p>
            <a:r>
              <a:rPr lang="ru-RU" sz="1800" dirty="0" smtClean="0"/>
              <a:t>Имена прилагательные в предложении могут выполнять функцию ----------------------------------</a:t>
            </a:r>
            <a:r>
              <a:rPr lang="ru-RU" sz="1800" i="1" dirty="0" smtClean="0"/>
              <a:t>, </a:t>
            </a:r>
            <a:r>
              <a:rPr lang="ru-RU" sz="1800" dirty="0" smtClean="0"/>
              <a:t>В поэтической речи краткие прилагательные могут употребляться в качестве ---------------------------</a:t>
            </a:r>
          </a:p>
          <a:p>
            <a:r>
              <a:rPr lang="ru-RU" sz="1800" dirty="0" smtClean="0"/>
              <a:t>По значению и грамматическим признакам все прилагательные делятся на три разряда: ----------------------------------------------------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Приёмы формирования читательской грамотности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Приём «Опорный конспект» или «Конкурс шпаргалок»</a:t>
            </a:r>
            <a:endParaRPr lang="ru-RU" dirty="0" smtClean="0"/>
          </a:p>
          <a:p>
            <a:r>
              <a:rPr lang="ru-RU" dirty="0" smtClean="0"/>
              <a:t>Для формирования </a:t>
            </a:r>
            <a:r>
              <a:rPr lang="ru-RU" i="1" dirty="0" smtClean="0"/>
              <a:t>читательского умения находить и извлекать информацию из текста </a:t>
            </a:r>
            <a:r>
              <a:rPr lang="ru-RU" dirty="0" smtClean="0"/>
              <a:t>предлагаем задания, в которых требуется работать с графической информацией: извлекать информацию, ориентируясь на слова (подписи под рисунками, названия столбиков диаграммы, название таблиц, схем); понимать язык графика, схемы, диаграммы.</a:t>
            </a:r>
          </a:p>
          <a:p>
            <a:r>
              <a:rPr lang="ru-RU" i="1" dirty="0" smtClean="0"/>
              <a:t>Технология приема:</a:t>
            </a:r>
            <a:endParaRPr lang="ru-RU" dirty="0" smtClean="0"/>
          </a:p>
          <a:p>
            <a:r>
              <a:rPr lang="ru-RU" dirty="0" smtClean="0"/>
              <a:t>Составить опорный конспект по изучаемой теме и «озвучить» его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Приёмы формирования читательской грамотности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 </a:t>
            </a:r>
            <a:r>
              <a:rPr lang="ru-RU" b="1" i="1" dirty="0" smtClean="0"/>
              <a:t>Концептуальная таблица</a:t>
            </a:r>
            <a:endParaRPr lang="ru-RU" dirty="0" smtClean="0"/>
          </a:p>
          <a:p>
            <a:r>
              <a:rPr lang="ru-RU" dirty="0" smtClean="0"/>
              <a:t>Прием "концептуальная таблица" особенно полезен, когда предполагается сравнение трех и более аспектов или вопросов. Таблица строится так: по горизонтали располагается то, что подлежит сравнению, а по вертикали различные черты и свойства, по которым это сравнение происходит. Привести конкретный пример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86807" y="782595"/>
            <a:ext cx="3959550" cy="5419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43780" y="828160"/>
            <a:ext cx="3952875" cy="569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378941"/>
            <a:ext cx="6096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Читательская грамотность - способность к чтению и пониманию учебных текстов, умение извлекать информацию из текста, интерпретировать и использовать ее при решении учебных 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учебно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– практических задач и в повседневной жизни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3486" y="356888"/>
            <a:ext cx="10515600" cy="211524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Компоненты читательской грамотности</a:t>
            </a:r>
            <a:endParaRPr lang="ru-RU" sz="36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16692"/>
            <a:ext cx="10515600" cy="5931243"/>
          </a:xfrm>
        </p:spPr>
        <p:txBody>
          <a:bodyPr/>
          <a:lstStyle/>
          <a:p>
            <a:pPr algn="ctr"/>
            <a:r>
              <a:rPr lang="ru-RU" b="1" dirty="0" smtClean="0"/>
              <a:t>Читательская грамотность</a:t>
            </a:r>
          </a:p>
          <a:p>
            <a:pPr algn="ctr">
              <a:buNone/>
            </a:pPr>
            <a:r>
              <a:rPr lang="ru-RU" b="1" dirty="0" smtClean="0"/>
              <a:t>опора на текст            опора на </a:t>
            </a:r>
            <a:r>
              <a:rPr lang="ru-RU" b="1" dirty="0" err="1" smtClean="0"/>
              <a:t>внетекстовое</a:t>
            </a:r>
            <a:r>
              <a:rPr lang="ru-RU" b="1" dirty="0" smtClean="0"/>
              <a:t> знание  </a:t>
            </a:r>
          </a:p>
          <a:p>
            <a:pPr>
              <a:lnSpc>
                <a:spcPct val="100000"/>
              </a:lnSpc>
              <a:buNone/>
            </a:pPr>
            <a:r>
              <a:rPr lang="ru-RU" b="1" dirty="0" smtClean="0"/>
              <a:t>найти информацию         интегрировать и </a:t>
            </a:r>
          </a:p>
          <a:p>
            <a:pPr>
              <a:lnSpc>
                <a:spcPct val="100000"/>
              </a:lnSpc>
              <a:buNone/>
            </a:pPr>
            <a:r>
              <a:rPr lang="ru-RU" b="1" dirty="0" smtClean="0"/>
              <a:t>                                               интерпретировать </a:t>
            </a:r>
          </a:p>
          <a:p>
            <a:pPr>
              <a:lnSpc>
                <a:spcPct val="100000"/>
              </a:lnSpc>
              <a:buNone/>
            </a:pPr>
            <a:r>
              <a:rPr lang="ru-RU" b="1" dirty="0" smtClean="0"/>
              <a:t>                                               информацию</a:t>
            </a:r>
          </a:p>
          <a:p>
            <a:pPr>
              <a:buNone/>
            </a:pPr>
            <a:r>
              <a:rPr lang="ru-RU" b="1" dirty="0" smtClean="0"/>
              <a:t>Извлечь                                                            осмыслить и оценить</a:t>
            </a:r>
          </a:p>
          <a:p>
            <a:pPr>
              <a:buNone/>
            </a:pPr>
            <a:r>
              <a:rPr lang="ru-RU" b="1" dirty="0" smtClean="0"/>
              <a:t>информацию     сформировать       толковать</a:t>
            </a:r>
          </a:p>
          <a:p>
            <a:pPr>
              <a:buNone/>
            </a:pPr>
            <a:r>
              <a:rPr lang="ru-RU" b="1" dirty="0" smtClean="0"/>
              <a:t>                     общее понимание             текст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                                                                         содержание        форму</a:t>
            </a:r>
            <a:endParaRPr lang="ru-RU" b="1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3800213" y="1082180"/>
            <a:ext cx="2332139" cy="276837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6107185" y="1082180"/>
            <a:ext cx="2239861" cy="293614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107185" y="1090569"/>
            <a:ext cx="2919369" cy="2441196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2659310" y="1577130"/>
            <a:ext cx="461395" cy="33556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137483" y="1568741"/>
            <a:ext cx="2567031" cy="394283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1702965" y="2130804"/>
            <a:ext cx="285226" cy="1476462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4605556" y="3280095"/>
            <a:ext cx="1115736" cy="788566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5738070" y="3271706"/>
            <a:ext cx="1174458" cy="8389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7491369" y="3758268"/>
            <a:ext cx="1283515" cy="1812022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8774884" y="3741490"/>
            <a:ext cx="1224793" cy="1820411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Чтение как деятельность = </a:t>
            </a:r>
            <a:b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литература как искусство 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Функциональное чтение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формируется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уроках литературы, т.к. этот предмет в большей степени относится к области искусства, эстетики, то есть связан с образами, средствами выразительности и эмоциональной сферой, а не с работой с информацией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8962768" y="840259"/>
            <a:ext cx="189470" cy="37894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Тексты для формирования навыков читательской грамотности 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Публицистический стиль (газеты, журналы, новостные ленты)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Научно – популярный стиль (учебные тексты, научно – популярные журналы, энциклопедии)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Официально – деловой стиль (справки, договоры)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715247"/>
          </a:xfrm>
        </p:spPr>
        <p:txBody>
          <a:bodyPr anchor="ctr"/>
          <a:lstStyle/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текстов для изучения на уроках литературы</a:t>
            </a:r>
            <a:endParaRPr lang="ru-RU" sz="3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36692" y="1715247"/>
            <a:ext cx="9144000" cy="4619650"/>
          </a:xfrm>
        </p:spPr>
        <p:txBody>
          <a:bodyPr/>
          <a:lstStyle/>
          <a:p>
            <a:pPr marL="571500" indent="-571500" algn="l">
              <a:buAutoNum type="arabicPeriod"/>
            </a:pPr>
            <a:r>
              <a:rPr lang="ru-RU" sz="28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Информационные (НЕ образно-оценочные) – биографии писателей, статьи по теории литературы</a:t>
            </a:r>
          </a:p>
          <a:p>
            <a:pPr marL="571500" indent="-571500" algn="l">
              <a:buAutoNum type="arabicPeriod"/>
            </a:pPr>
            <a:r>
              <a:rPr lang="ru-RU" sz="28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Публицистические (оценочно-информационное восприятие) – критические статьи, литературоведческие статьи</a:t>
            </a:r>
          </a:p>
          <a:p>
            <a:pPr marL="571500" indent="-571500" algn="l">
              <a:buAutoNum type="arabicPeriod"/>
            </a:pPr>
            <a:r>
              <a:rPr lang="ru-RU" sz="28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Художественные (образно-оценочное восприятие) – художественная литература, мемуарные произведения</a:t>
            </a:r>
            <a:endParaRPr lang="ru-RU" sz="28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1232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способы осмысления текста: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постановка вопросов (о незнаемом) к тексту;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построение смысловых опор (планов, таблиц, схем, опорных конспектов 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т.д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);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 создание вторичных текстов (например, в результате конспектирования, пересказа и других видов сжатия);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конструирование собственных высказываний о прочитанном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Приёмы формирования читательской грамотности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1. Прием «Мозаика».</a:t>
            </a:r>
            <a:r>
              <a:rPr lang="ru-RU" dirty="0" smtClean="0"/>
              <a:t> </a:t>
            </a:r>
            <a:r>
              <a:rPr lang="ru-RU" b="1" dirty="0" smtClean="0"/>
              <a:t>«Реконструкция текста»</a:t>
            </a:r>
            <a:endParaRPr lang="ru-RU" dirty="0" smtClean="0"/>
          </a:p>
          <a:p>
            <a:r>
              <a:rPr lang="ru-RU" dirty="0" smtClean="0"/>
              <a:t>Сложение целого текста из частей.</a:t>
            </a:r>
          </a:p>
          <a:p>
            <a:r>
              <a:rPr lang="ru-RU" dirty="0" smtClean="0"/>
              <a:t>Текст разделяется на части (предложения, абзацы).</a:t>
            </a:r>
          </a:p>
          <a:p>
            <a:r>
              <a:rPr lang="ru-RU" dirty="0" smtClean="0"/>
              <a:t>Ученикам предлагается собрать текст из разрозненных частей, разложив их в правильной последовательности. В качестве варианта выполнения задания ученики могут предложить несколько различных путей последовательного соединения.</a:t>
            </a:r>
          </a:p>
          <a:p>
            <a:r>
              <a:rPr lang="ru-RU" dirty="0" smtClean="0"/>
              <a:t>В случае необходимости ученики могут вносить в текст небольшие коррективы, добавляя скрепляющие фразы, переходы.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Приёмы формирования читательской грамотности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 2. Кластер</a:t>
            </a:r>
            <a:endParaRPr lang="ru-RU" dirty="0" smtClean="0"/>
          </a:p>
          <a:p>
            <a:r>
              <a:rPr lang="ru-RU" dirty="0" smtClean="0"/>
              <a:t>Суть приёма - представление информации в графическом оформлении.</a:t>
            </a:r>
          </a:p>
          <a:p>
            <a:r>
              <a:rPr lang="ru-RU" dirty="0" smtClean="0"/>
              <a:t>В центре записывается ключевое понятие. Рядом - понятия, связанные с ключевым. Ключевое понятие соединяется линиями или стрелками со всеми понятиям "второго уровня".</a:t>
            </a:r>
          </a:p>
          <a:p>
            <a:r>
              <a:rPr lang="ru-RU" dirty="0" smtClean="0"/>
              <a:t>Кластер является отражением нелинейной формы мышления. Иногда этот приём называют «наглядным мозговым штурмом»..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uss_lang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Шаблон презентации «Алфавит...».pptx" id="{715BB152-06A0-4290-A63E-585511E1A114}" vid="{124FC6E8-894F-4591-8F3F-C4585BFA396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презентации «Алфавит...»</Template>
  <TotalTime>110</TotalTime>
  <Words>436</Words>
  <Application>Microsoft Office PowerPoint</Application>
  <PresentationFormat>Произвольный</PresentationFormat>
  <Paragraphs>59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Russ_lang</vt:lpstr>
      <vt:lpstr>Формирование читательской грамотности на уроках русского языка и литературы</vt:lpstr>
      <vt:lpstr>Слайд 2</vt:lpstr>
      <vt:lpstr>Компоненты читательской грамотности</vt:lpstr>
      <vt:lpstr> Чтение как деятельность =  литература как искусство </vt:lpstr>
      <vt:lpstr> Тексты для формирования навыков читательской грамотности </vt:lpstr>
      <vt:lpstr>Группы текстов для изучения на уроках литературы</vt:lpstr>
      <vt:lpstr>Основные способы осмысления текста:</vt:lpstr>
      <vt:lpstr>Приёмы формирования читательской грамотности</vt:lpstr>
      <vt:lpstr>Приёмы формирования читательской грамотности</vt:lpstr>
      <vt:lpstr>Приёмы формирования читательской грамотности</vt:lpstr>
      <vt:lpstr>Приёмы формирования читательской грамотности</vt:lpstr>
      <vt:lpstr>Приёмы формирования читательской грамотности</vt:lpstr>
      <vt:lpstr>Слайд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Алексей Караулов</dc:creator>
  <cp:lastModifiedBy>Галина</cp:lastModifiedBy>
  <cp:revision>14</cp:revision>
  <dcterms:created xsi:type="dcterms:W3CDTF">2014-09-06T20:21:42Z</dcterms:created>
  <dcterms:modified xsi:type="dcterms:W3CDTF">2022-10-27T20:08:38Z</dcterms:modified>
</cp:coreProperties>
</file>