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val="1"/>
      </p:ext>
    </p:extLst>
  </p:showPr>
  <p:extLs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68EC60B-5C72-4F00-A40B-8A06571290DB}" styleName="Normal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BBA2D1F-E88D-431A-877F-97C11ED6EE09}" styleName="Light Style 3 - Body/Background 3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dk1"/>
              </a:solidFill>
              <a:prstDash val="dash"/>
            </a:ln>
          </a:left>
          <a:right>
            <a:ln w="32700" cmpd="sng">
              <a:solidFill>
                <a:schemeClr val="dk1"/>
              </a:solidFill>
              <a:prstDash val="dash"/>
            </a:ln>
          </a:right>
          <a:top>
            <a:ln w="32700" cmpd="sng">
              <a:solidFill>
                <a:schemeClr val="dk1"/>
              </a:solidFill>
              <a:prstDash val="dash"/>
            </a:ln>
          </a:top>
          <a:bottom>
            <a:ln w="32700" cmpd="sng">
              <a:solidFill>
                <a:schemeClr val="dk1"/>
              </a:solidFill>
              <a:prstDash val="dash"/>
            </a:ln>
          </a:bottom>
          <a:insideH>
            <a:ln w="22700" cmpd="sng">
              <a:solidFill>
                <a:schemeClr val="dk1"/>
              </a:solidFill>
              <a:prstDash val="sysDot"/>
            </a:ln>
          </a:insideH>
          <a:insideV>
            <a:ln w="22700" cmpd="sng">
              <a:solidFill>
                <a:schemeClr val="dk1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dk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6EB75EC-ACF4-43F1-940C-6C9C5489C1DE}" styleName="Normal Style 4 - Body/Background 4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dk1"/>
              </a:solidFill>
            </a:ln>
          </a:left>
          <a:right>
            <a:ln w="40000" cmpd="sng">
              <a:solidFill>
                <a:schemeClr val="dk1"/>
              </a:solidFill>
            </a:ln>
          </a:right>
          <a:top>
            <a:ln w="40000" cmpd="sng">
              <a:solidFill>
                <a:schemeClr val="dk1"/>
              </a:solidFill>
            </a:ln>
          </a:top>
          <a:bottom>
            <a:ln w="400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dk1">
          <a:shade val="80000"/>
        </a:schemeClr>
      </a:tcTxStyle>
      <a:tcStyle>
        <a:tcBdr>
          <a:bottom>
            <a:ln w="35400" cmpd="sng">
              <a:solidFill>
                <a:schemeClr val="dk1">
                  <a:shade val="80000"/>
                </a:schemeClr>
              </a:solidFill>
            </a:ln>
          </a:bottom>
        </a:tcBdr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5287"/>
  </p:normalViewPr>
  <p:slideViewPr>
    <p:cSldViewPr snapToObjects="1">
      <p:cViewPr varScale="1">
        <p:scale>
          <a:sx n="111" d="100"/>
          <a:sy n="111" d="100"/>
        </p:scale>
        <p:origin x="-732" y="-78"/>
      </p:cViewPr>
      <p:guideLst>
        <p:guide orient="horz" pos="2158"/>
        <p:guide pos="3839"/>
        <p:guide pos="5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02.11.2022</a:t>
            </a:fld>
            <a:endParaRPr lang="ru-RU" alt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feature=youtu.be&amp;amp;v=uXVU9BPbMy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 sz="3200"/>
              <a:t>Функциональная грамотность.</a:t>
            </a:r>
          </a:p>
          <a:p>
            <a:pPr algn="ctr">
              <a:defRPr/>
            </a:pPr>
            <a:r>
              <a:rPr lang="ru-RU" altLang="en-US" sz="3200"/>
              <a:t>Работа с текстом на уроках математики.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3540" y="5805297"/>
            <a:ext cx="9631127" cy="467408"/>
          </a:xfrm>
        </p:spPr>
        <p:txBody>
          <a:bodyPr/>
          <a:lstStyle/>
          <a:p>
            <a:pPr algn="r">
              <a:defRPr/>
            </a:pPr>
            <a:endParaRPr lang="ru-RU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Работа до чтения текста</a:t>
            </a:r>
            <a:r>
              <a:rPr lang="en-US" altLang="ru-RU" sz="3200">
                <a:latin typeface="Times New Roman"/>
                <a:cs typeface="Times New Roman"/>
              </a:rPr>
              <a:t>.</a:t>
            </a:r>
            <a:r>
              <a:rPr lang="ru-RU" altLang="en-US" sz="3200">
                <a:latin typeface="Times New Roman"/>
                <a:cs typeface="Times New Roman"/>
              </a:rPr>
              <a:t> Основные приёмы</a:t>
            </a:r>
            <a:r>
              <a:rPr lang="en-US" altLang="ru-RU" sz="320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412748"/>
            <a:ext cx="5846446" cy="4713415"/>
          </a:xfrm>
        </p:spPr>
        <p:txBody>
          <a:bodyPr/>
          <a:lstStyle/>
          <a:p>
            <a:pPr marL="266700" indent="-306700">
              <a:buFont typeface="Wingdings"/>
              <a:defRPr/>
            </a:pPr>
            <a:r>
              <a:rPr lang="ru-RU" altLang="en-US"/>
              <a:t>игра “Попробуй найти”</a:t>
            </a:r>
            <a:r>
              <a:rPr lang="en-US" altLang="ru-RU"/>
              <a:t>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Банк идей </a:t>
            </a:r>
            <a:r>
              <a:rPr lang="en-US" altLang="ru-RU"/>
              <a:t>(</a:t>
            </a:r>
            <a:r>
              <a:rPr lang="ru-RU" altLang="en-US"/>
              <a:t>гипотез</a:t>
            </a:r>
            <a:r>
              <a:rPr lang="en-US" altLang="ru-RU"/>
              <a:t>);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“Верно или неверно”</a:t>
            </a:r>
            <a:r>
              <a:rPr lang="en-US" altLang="ru-RU"/>
              <a:t>;</a:t>
            </a:r>
            <a:r>
              <a:rPr lang="ru-RU" altLang="en-US"/>
              <a:t> 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“Всегда</a:t>
            </a:r>
            <a:r>
              <a:rPr lang="en-US" altLang="ru-RU"/>
              <a:t>,</a:t>
            </a:r>
            <a:r>
              <a:rPr lang="ru-RU" altLang="en-US"/>
              <a:t> иногда</a:t>
            </a:r>
            <a:r>
              <a:rPr lang="en-US" altLang="ru-RU"/>
              <a:t>,</a:t>
            </a:r>
            <a:r>
              <a:rPr lang="ru-RU" altLang="en-US"/>
              <a:t> никогда”</a:t>
            </a:r>
            <a:r>
              <a:rPr lang="en-US" altLang="ru-RU"/>
              <a:t>;</a:t>
            </a:r>
            <a:r>
              <a:rPr lang="ru-RU" altLang="en-US"/>
              <a:t> 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“ Пример и контрпример”</a:t>
            </a:r>
            <a:r>
              <a:rPr lang="en-US" altLang="ru-RU"/>
              <a:t>;</a:t>
            </a:r>
          </a:p>
          <a:p>
            <a:pPr marL="266700" indent="-306700">
              <a:buFont typeface="Wingdings"/>
              <a:defRPr/>
            </a:pPr>
            <a:r>
              <a:rPr lang="en-US" altLang="ru-RU"/>
              <a:t>«Учимся задавать вопросы  разных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/>
              <a:t>    </a:t>
            </a:r>
            <a:r>
              <a:rPr lang="en-US" altLang="ru-RU"/>
              <a:t>типов».</a:t>
            </a:r>
          </a:p>
          <a:p>
            <a:pPr marL="266700" indent="-306700">
              <a:buFont typeface="Wingdings"/>
              <a:defRPr/>
            </a:pPr>
            <a:endParaRPr lang="ru-RU" altLang="en-US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7007695" y="1600200"/>
            <a:ext cx="4171009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3200"/>
              <a:t>Работа с текстом учебника или другими пособиями</a:t>
            </a:r>
            <a:r>
              <a:rPr lang="en-US" altLang="ru-RU" sz="3200"/>
              <a:t>.</a:t>
            </a:r>
            <a:r>
              <a:rPr lang="ru-RU" altLang="en-US" sz="3200"/>
              <a:t> </a:t>
            </a:r>
            <a:endParaRPr lang="ru-RU" altLang="en-US"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Основные приёмы</a:t>
            </a:r>
            <a:r>
              <a:rPr lang="en-US" altLang="ru-RU" sz="320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6700" indent="-306700">
              <a:buFont typeface="Wingdings"/>
              <a:defRPr/>
            </a:pPr>
            <a:r>
              <a:rPr lang="ru-RU" altLang="en-US"/>
              <a:t>«Тонкие» и «толстые» вопросы.  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«Кластер»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«Инсерт» </a:t>
            </a:r>
            <a:r>
              <a:rPr lang="en-US" altLang="ru-RU"/>
              <a:t>(</a:t>
            </a:r>
            <a:r>
              <a:rPr lang="ru-RU" altLang="en-US"/>
              <a:t>чтение с карандашом</a:t>
            </a:r>
            <a:r>
              <a:rPr lang="en-US" altLang="ru-RU"/>
              <a:t>);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Чтение с остановками</a:t>
            </a:r>
            <a:r>
              <a:rPr lang="en-US" altLang="ru-RU"/>
              <a:t>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Лови ошибку </a:t>
            </a:r>
            <a:r>
              <a:rPr lang="en-US" altLang="ru-RU"/>
              <a:t>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Составление схемы</a:t>
            </a:r>
            <a:r>
              <a:rPr lang="en-US" altLang="ru-RU"/>
              <a:t>,</a:t>
            </a:r>
            <a:r>
              <a:rPr lang="ru-RU" altLang="en-US"/>
              <a:t> таблицы </a:t>
            </a:r>
            <a:r>
              <a:rPr lang="en-US" altLang="ru-RU"/>
              <a:t>;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На дополнение</a:t>
            </a:r>
            <a:r>
              <a:rPr lang="en-US" altLang="ru-RU"/>
              <a:t>,</a:t>
            </a:r>
            <a:r>
              <a:rPr lang="ru-RU" altLang="en-US"/>
              <a:t> перенос информации и т</a:t>
            </a:r>
            <a:r>
              <a:rPr lang="en-US" altLang="ru-RU"/>
              <a:t>.</a:t>
            </a:r>
            <a:r>
              <a:rPr lang="ru-RU" altLang="en-US"/>
              <a:t> д</a:t>
            </a:r>
            <a:r>
              <a:rPr lang="en-US" altLang="ru-RU"/>
              <a:t>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Работа до чтения текста</a:t>
            </a:r>
            <a:r>
              <a:rPr lang="en-US" altLang="ru-RU" sz="3200">
                <a:latin typeface="Times New Roman"/>
                <a:cs typeface="Times New Roman"/>
              </a:rPr>
              <a:t>.</a:t>
            </a:r>
            <a:r>
              <a:rPr lang="ru-RU" altLang="en-US" sz="3200">
                <a:latin typeface="Times New Roman"/>
                <a:cs typeface="Times New Roman"/>
              </a:rPr>
              <a:t> Основные приёмы</a:t>
            </a:r>
            <a:r>
              <a:rPr lang="en-US" altLang="ru-RU" sz="320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306700">
              <a:buFont typeface="Wingdings"/>
              <a:defRPr/>
            </a:pPr>
            <a:r>
              <a:rPr lang="ru-RU" altLang="en-US"/>
              <a:t>Кластер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Ключевые слова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Таблица “Знаю</a:t>
            </a:r>
            <a:r>
              <a:rPr lang="en-US" altLang="ru-RU"/>
              <a:t>-</a:t>
            </a:r>
            <a:r>
              <a:rPr lang="ru-RU" altLang="en-US"/>
              <a:t> Хочу</a:t>
            </a:r>
            <a:r>
              <a:rPr lang="en-US" altLang="ru-RU"/>
              <a:t>-</a:t>
            </a:r>
            <a:r>
              <a:rPr lang="ru-RU" altLang="en-US"/>
              <a:t> Узнал”</a:t>
            </a:r>
          </a:p>
          <a:p>
            <a:pPr marL="266700" indent="-306700">
              <a:buFont typeface="Wingdings"/>
              <a:defRPr/>
            </a:pPr>
            <a:r>
              <a:rPr lang="ru-RU" altLang="en-US"/>
              <a:t>Сиквейн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“Толстые” и “тонкие” вопросы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tretch>
            <a:fillRect/>
          </a:stretch>
        </p:blipFill>
        <p:spPr>
          <a:xfrm rot="21578056">
            <a:off x="436481" y="1036904"/>
            <a:ext cx="8956783" cy="2014443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7334" y="1600200"/>
            <a:ext cx="10815064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ru-RU"/>
              <a:t>-</a:t>
            </a:r>
            <a:r>
              <a:rPr lang="ru-RU" altLang="en-US"/>
              <a:t> 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Что надо найти в задаче</a:t>
            </a:r>
            <a:r>
              <a:rPr lang="en-US" altLang="ru-RU" sz="1800">
                <a:latin typeface="Times New Roman"/>
                <a:cs typeface="Times New Roman"/>
              </a:rPr>
              <a:t>,</a:t>
            </a:r>
            <a:r>
              <a:rPr lang="ru-RU" altLang="en-US" sz="1800">
                <a:latin typeface="Times New Roman"/>
                <a:cs typeface="Times New Roman"/>
              </a:rPr>
              <a:t>чтобы ответить на поставленный вопрос</a:t>
            </a:r>
            <a:r>
              <a:rPr lang="en-US" altLang="ru-RU" sz="1800">
                <a:latin typeface="Times New Roman"/>
                <a:cs typeface="Times New Roman"/>
              </a:rPr>
              <a:t>?</a:t>
            </a:r>
            <a:r>
              <a:rPr lang="ru-RU" altLang="en-US" sz="1800">
                <a:latin typeface="Times New Roman"/>
                <a:cs typeface="Times New Roman"/>
              </a:rPr>
              <a:t>  </a:t>
            </a:r>
            <a:r>
              <a:rPr lang="en-US" altLang="ru-RU" sz="1800">
                <a:latin typeface="Times New Roman"/>
                <a:cs typeface="Times New Roman"/>
              </a:rPr>
              <a:t>-</a:t>
            </a:r>
            <a:r>
              <a:rPr lang="ru-RU" altLang="en-US" sz="1800">
                <a:latin typeface="Times New Roman"/>
                <a:cs typeface="Times New Roman"/>
              </a:rPr>
              <a:t> Время по и против течения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Каким спосрбом можно решить задачу</a:t>
            </a:r>
            <a:r>
              <a:rPr lang="en-US" altLang="ru-RU" sz="1800">
                <a:latin typeface="Times New Roman"/>
                <a:cs typeface="Times New Roman"/>
              </a:rPr>
              <a:t>?-</a:t>
            </a:r>
            <a:r>
              <a:rPr lang="ru-RU" altLang="en-US" sz="1800">
                <a:latin typeface="Times New Roman"/>
                <a:cs typeface="Times New Roman"/>
              </a:rPr>
              <a:t> Алгебраическим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Что надо взять за</a:t>
            </a:r>
            <a:r>
              <a:rPr lang="en-US" altLang="ru-RU" sz="1800">
                <a:latin typeface="Times New Roman"/>
                <a:cs typeface="Times New Roman"/>
              </a:rPr>
              <a:t> x ?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  <a:r>
              <a:rPr lang="en-US" altLang="ru-RU" sz="1800">
                <a:latin typeface="Times New Roman"/>
                <a:cs typeface="Times New Roman"/>
              </a:rPr>
              <a:t>-</a:t>
            </a:r>
            <a:r>
              <a:rPr lang="ru-RU" altLang="en-US" sz="1800">
                <a:latin typeface="Times New Roman"/>
                <a:cs typeface="Times New Roman"/>
              </a:rPr>
              <a:t> Время по и против течения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Почему </a:t>
            </a:r>
            <a:r>
              <a:rPr lang="en-US" altLang="ru-RU" sz="1800">
                <a:latin typeface="Times New Roman"/>
                <a:cs typeface="Times New Roman"/>
              </a:rPr>
              <a:t>?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  <a:r>
              <a:rPr lang="en-US" altLang="ru-RU" sz="1800">
                <a:latin typeface="Times New Roman"/>
                <a:cs typeface="Times New Roman"/>
              </a:rPr>
              <a:t>-</a:t>
            </a:r>
            <a:r>
              <a:rPr lang="ru-RU" altLang="en-US" sz="1800">
                <a:latin typeface="Times New Roman"/>
                <a:cs typeface="Times New Roman"/>
              </a:rPr>
              <a:t> Так как на путь по и против течения реки они затратили одинаковое время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В виде чего можно записать краткую запись в задаче</a:t>
            </a:r>
            <a:r>
              <a:rPr lang="en-US" altLang="ru-RU" sz="1800">
                <a:latin typeface="Times New Roman"/>
                <a:cs typeface="Times New Roman"/>
              </a:rPr>
              <a:t>?-</a:t>
            </a:r>
            <a:r>
              <a:rPr lang="ru-RU" altLang="en-US" sz="1800">
                <a:latin typeface="Times New Roman"/>
                <a:cs typeface="Times New Roman"/>
              </a:rPr>
              <a:t> В виде таблицы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Как найти скорость по и против течения реки</a:t>
            </a:r>
            <a:r>
              <a:rPr lang="en-US" altLang="ru-RU" sz="1800">
                <a:latin typeface="Times New Roman"/>
                <a:cs typeface="Times New Roman"/>
              </a:rPr>
              <a:t>?-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  <a:r>
              <a:rPr lang="en-US" altLang="ru-RU" sz="1800">
                <a:latin typeface="Times New Roman"/>
                <a:cs typeface="Times New Roman"/>
              </a:rPr>
              <a:t>43+3=46</a:t>
            </a:r>
            <a:r>
              <a:rPr lang="ru-RU" altLang="en-US" sz="1800">
                <a:latin typeface="Times New Roman"/>
                <a:cs typeface="Times New Roman"/>
              </a:rPr>
              <a:t> км</a:t>
            </a:r>
            <a:r>
              <a:rPr lang="en-US" altLang="ru-RU" sz="1800">
                <a:latin typeface="Times New Roman"/>
                <a:cs typeface="Times New Roman"/>
              </a:rPr>
              <a:t>/</a:t>
            </a:r>
            <a:r>
              <a:rPr lang="ru-RU" altLang="en-US" sz="1800">
                <a:latin typeface="Times New Roman"/>
                <a:cs typeface="Times New Roman"/>
              </a:rPr>
              <a:t>ч</a:t>
            </a:r>
            <a:r>
              <a:rPr lang="en-US" altLang="ru-RU" sz="1800">
                <a:latin typeface="Times New Roman"/>
                <a:cs typeface="Times New Roman"/>
              </a:rPr>
              <a:t>;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  <a:r>
              <a:rPr lang="en-US" altLang="ru-RU" sz="1800">
                <a:latin typeface="Times New Roman"/>
                <a:cs typeface="Times New Roman"/>
              </a:rPr>
              <a:t>43-3=40</a:t>
            </a:r>
            <a:r>
              <a:rPr lang="ru-RU" altLang="en-US" sz="1800">
                <a:latin typeface="Times New Roman"/>
                <a:cs typeface="Times New Roman"/>
              </a:rPr>
              <a:t> км</a:t>
            </a:r>
            <a:r>
              <a:rPr lang="en-US" altLang="ru-RU" sz="1800">
                <a:latin typeface="Times New Roman"/>
                <a:cs typeface="Times New Roman"/>
              </a:rPr>
              <a:t>/</a:t>
            </a:r>
            <a:r>
              <a:rPr lang="ru-RU" altLang="en-US" sz="1800">
                <a:latin typeface="Times New Roman"/>
                <a:cs typeface="Times New Roman"/>
              </a:rPr>
              <a:t>ч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Как найти расстояние</a:t>
            </a:r>
            <a:r>
              <a:rPr lang="en-US" altLang="ru-RU" sz="1800">
                <a:latin typeface="Times New Roman"/>
                <a:cs typeface="Times New Roman"/>
              </a:rPr>
              <a:t>,</a:t>
            </a:r>
            <a:r>
              <a:rPr lang="ru-RU" altLang="en-US" sz="1800">
                <a:latin typeface="Times New Roman"/>
                <a:cs typeface="Times New Roman"/>
              </a:rPr>
              <a:t> зная скорость и время</a:t>
            </a:r>
            <a:r>
              <a:rPr lang="en-US" altLang="ru-RU" sz="1800">
                <a:latin typeface="Times New Roman"/>
                <a:cs typeface="Times New Roman"/>
              </a:rPr>
              <a:t>?-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  <a:r>
              <a:rPr lang="en-US" altLang="ru-RU" sz="1800">
                <a:latin typeface="Times New Roman"/>
                <a:cs typeface="Times New Roman"/>
              </a:rPr>
              <a:t>S=v⦁t 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Что значит одна величина меньше другой</a:t>
            </a:r>
            <a:r>
              <a:rPr lang="en-US" altLang="ru-RU" sz="1800">
                <a:latin typeface="Times New Roman"/>
                <a:cs typeface="Times New Roman"/>
              </a:rPr>
              <a:t>?-</a:t>
            </a:r>
            <a:r>
              <a:rPr lang="ru-RU" altLang="en-US" sz="1800">
                <a:latin typeface="Times New Roman"/>
                <a:cs typeface="Times New Roman"/>
              </a:rPr>
              <a:t> Это значит из большей величины надо вычесть меньшую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defRPr/>
            </a:pPr>
            <a:r>
              <a:rPr lang="ru-RU" altLang="en-US" sz="1800">
                <a:latin typeface="Times New Roman"/>
                <a:cs typeface="Times New Roman"/>
              </a:rPr>
              <a:t>и т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  <a:r>
              <a:rPr lang="ru-RU" altLang="en-US" sz="1800">
                <a:latin typeface="Times New Roman"/>
                <a:cs typeface="Times New Roman"/>
              </a:rPr>
              <a:t>д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 sz="1800">
                <a:latin typeface="Times New Roman"/>
                <a:cs typeface="Times New Roman"/>
              </a:rPr>
              <a:t>                                                        ОТВЕТ</a:t>
            </a:r>
            <a:r>
              <a:rPr lang="en-US" altLang="ru-RU" sz="1800">
                <a:latin typeface="Times New Roman"/>
                <a:cs typeface="Times New Roman"/>
              </a:rPr>
              <a:t>:</a:t>
            </a:r>
            <a:r>
              <a:rPr lang="ru-RU" altLang="en-US" sz="1800">
                <a:latin typeface="Times New Roman"/>
                <a:cs typeface="Times New Roman"/>
              </a:rPr>
              <a:t> не успели</a:t>
            </a:r>
            <a:r>
              <a:rPr lang="en-US" altLang="ru-RU" sz="1800">
                <a:latin typeface="Times New Roman"/>
                <a:cs typeface="Times New Roman"/>
              </a:rPr>
              <a:t>.</a:t>
            </a:r>
            <a:r>
              <a:rPr lang="ru-RU" altLang="en-US" sz="1800">
                <a:latin typeface="Times New Roman"/>
                <a:cs typeface="Times New Roman"/>
              </a:rPr>
              <a:t> </a:t>
            </a:r>
          </a:p>
          <a:p>
            <a:pPr marL="266700" indent="-306700">
              <a:buFont typeface="Wingdings"/>
              <a:buNone/>
              <a:defRPr/>
            </a:pPr>
            <a:endParaRPr lang="en-US" altLang="ru-RU" sz="180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21551982">
            <a:off x="9415847" y="430761"/>
            <a:ext cx="1814671" cy="2338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Лови ошибку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7401560" y="1699260"/>
            <a:ext cx="3383280" cy="452628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1105">
            <a:off x="610325" y="1600996"/>
            <a:ext cx="4957228" cy="452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Верно или неверно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5013010" y="1600200"/>
            <a:ext cx="6987728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21594914">
            <a:off x="435494" y="1364249"/>
            <a:ext cx="3506707" cy="499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Верно или неверно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888099" y="1063586"/>
            <a:ext cx="4176522" cy="5062577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110778">
            <a:off x="976433" y="1066927"/>
            <a:ext cx="4552611" cy="5792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Составление таблицы</a:t>
            </a: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sz="half" idx="1"/>
          </p:nvPr>
        </p:nvGraphicFramePr>
        <p:xfrm>
          <a:off x="5231892" y="2867784"/>
          <a:ext cx="6265925" cy="3496920"/>
        </p:xfrm>
        <a:graphic>
          <a:graphicData uri="http://schemas.openxmlformats.org/drawingml/2006/table">
            <a:tbl>
              <a:tblPr firstRow="1">
                <a:tableStyleId>{26EB75EC-ACF4-43F1-940C-6C9C5489C1DE}</a:tableStyleId>
              </a:tblPr>
              <a:tblGrid>
                <a:gridCol w="1253185"/>
                <a:gridCol w="1253185"/>
                <a:gridCol w="1253185"/>
                <a:gridCol w="1253185"/>
                <a:gridCol w="1253185"/>
              </a:tblGrid>
              <a:tr h="69938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IV</a:t>
                      </a:r>
                    </a:p>
                  </a:txBody>
                  <a:tcPr/>
                </a:tc>
              </a:tr>
              <a:tr h="6993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</a:tr>
              <a:tr h="6993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/>
                        <a:t>Олег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</a:tr>
              <a:tr h="6993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/>
                        <a:t>Толя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</a:tr>
              <a:tr h="69938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altLang="en-US"/>
                        <a:t>Артём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ru-RU"/>
                        <a:t>+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 rot="107175">
            <a:off x="4815713" y="836676"/>
            <a:ext cx="6682105" cy="1718060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21594914">
            <a:off x="435494" y="1364249"/>
            <a:ext cx="3506707" cy="499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Работа с рисунком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1127379" y="1196721"/>
            <a:ext cx="4320540" cy="492944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21599838">
            <a:off x="7104164" y="1600352"/>
            <a:ext cx="3600432" cy="452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ru-RU" altLang="en-US" sz="20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altLang="en-US" sz="2000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altLang="en-US" sz="2000" b="1">
              <a:solidFill>
                <a:schemeClr val="tx1">
                  <a:lumMod val="80000"/>
                  <a:lumOff val="2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 sz="2000" b="1">
                <a:solidFill>
                  <a:schemeClr val="tx1">
                    <a:lumMod val="80000"/>
                    <a:lumOff val="20000"/>
                  </a:schemeClr>
                </a:solidFill>
                <a:latin typeface="Times New Roman"/>
                <a:cs typeface="Times New Roman"/>
              </a:rPr>
              <a:t>Кластер</a:t>
            </a:r>
            <a:r>
              <a:rPr lang="ru-RU" altLang="en-US" sz="2000">
                <a:latin typeface="Times New Roman"/>
                <a:cs typeface="Times New Roman"/>
              </a:rPr>
              <a:t> — это графическая форма организации информации, когда выделяются основные </a:t>
            </a:r>
          </a:p>
          <a:p>
            <a:pPr>
              <a:defRPr/>
            </a:pPr>
            <a:r>
              <a:rPr lang="ru-RU" altLang="en-US" sz="2000">
                <a:latin typeface="Times New Roman"/>
                <a:cs typeface="Times New Roman"/>
              </a:rPr>
              <a:t>смысловые единицы, которые фиксируются в виде схемы с обозначением всех связей между ними.</a:t>
            </a:r>
          </a:p>
          <a:p>
            <a:pPr>
              <a:defRPr/>
            </a:pPr>
            <a:r>
              <a:rPr lang="ru-RU" altLang="en-US" sz="2000">
                <a:latin typeface="Times New Roman"/>
                <a:cs typeface="Times New Roman"/>
              </a:rPr>
              <a:t>Он представляет собой изображение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 способствующее систематизации и обобщению учебного материала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Один из приёмов формирования критического мышления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7435650" y="1600200"/>
            <a:ext cx="3315100" cy="472440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384">
            <a:off x="1127319" y="2204846"/>
            <a:ext cx="3817463" cy="4392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70" y="1308100"/>
            <a:ext cx="11471528" cy="5145278"/>
          </a:xfrm>
          <a:ln>
            <a:solidFill>
              <a:srgbClr val="FF0000"/>
            </a:solidFill>
          </a:ln>
        </p:spPr>
        <p:txBody>
          <a:bodyPr/>
          <a:lstStyle/>
          <a:p>
            <a:pPr marL="266700" indent="-306700">
              <a:buFont typeface="Wingdings"/>
              <a:buNone/>
              <a:defRPr/>
            </a:pPr>
            <a:r>
              <a:rPr lang="ru-RU" altLang="en-US" sz="2000"/>
              <a:t>    </a:t>
            </a:r>
            <a:r>
              <a:rPr lang="ru-RU" altLang="en-US" sz="1900"/>
              <a:t>Метапредметные результаты освоения основной образовательнойпрограммы основного общего 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 sz="1900"/>
              <a:t>     образования должны отражать: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/>
              <a:t>6) 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логическоерассуждение, умозаключение (индуктивное, дедуктивное и по аналогии) и делать выводы;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/>
              <a:t>7) умение создавать, применять и преобразовывать знаки и символы, модели и схемы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 sz="1900"/>
              <a:t>    для решения учебных и познавательных задач;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>
                <a:solidFill>
                  <a:srgbClr val="FF0000"/>
                </a:solidFill>
              </a:rPr>
              <a:t>8) смысловое чтение;</a:t>
            </a:r>
            <a:endParaRPr lang="ru-RU" altLang="en-US" sz="1900"/>
          </a:p>
          <a:p>
            <a:pPr marL="266700" indent="-306700">
              <a:buFont typeface="Wingdings"/>
              <a:defRPr/>
            </a:pPr>
            <a:r>
              <a:rPr lang="ru-RU" altLang="en-US" sz="1900"/>
              <a:t>9) умение организовывать учебное сотрудничество и совместную деятельностьс учителем и сверстниками; работать индивидуально и в группе: находить общеерешение и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 sz="1900"/>
              <a:t>    разрешать конфликты на основе согласования позиций и учетаинтересов; формулировать, </a:t>
            </a:r>
          </a:p>
          <a:p>
            <a:pPr marL="266700" indent="-306700">
              <a:buFont typeface="Wingdings"/>
              <a:buNone/>
              <a:defRPr/>
            </a:pPr>
            <a:r>
              <a:rPr lang="ru-RU" altLang="en-US" sz="1900"/>
              <a:t>    аргументировать и отстаивать свое мнение;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Читательская грамотность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3180292" y="1554163"/>
            <a:ext cx="6034616" cy="452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Эталонные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09599" y="1331893"/>
            <a:ext cx="4176522" cy="5062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 rot="19658">
            <a:off x="6034800" y="1360448"/>
            <a:ext cx="4032282" cy="5001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                     Эталонные задания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431799" y="1277872"/>
            <a:ext cx="3431922" cy="4847194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/>
          <a:stretch>
            <a:fillRect/>
          </a:stretch>
        </p:blipFill>
        <p:spPr>
          <a:xfrm>
            <a:off x="8030652" y="1277938"/>
            <a:ext cx="1718695" cy="2338387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3"/>
          </p:nvPr>
        </p:nvPicPr>
        <p:blipFill rotWithShape="1">
          <a:blip r:embed="rId4" cstate="print"/>
          <a:stretch>
            <a:fillRect/>
          </a:stretch>
        </p:blipFill>
        <p:spPr>
          <a:xfrm>
            <a:off x="4151757" y="1277872"/>
            <a:ext cx="3528441" cy="484719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 rot="21564226">
            <a:off x="435918" y="-21"/>
            <a:ext cx="844550" cy="1080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 rot="21544090">
            <a:off x="1446272" y="6637"/>
            <a:ext cx="824788" cy="1047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Читательская грамотность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2432701" y="1277938"/>
            <a:ext cx="1738597" cy="2338387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/>
          <a:stretch>
            <a:fillRect/>
          </a:stretch>
        </p:blipFill>
        <p:spPr>
          <a:xfrm>
            <a:off x="6816091" y="332613"/>
            <a:ext cx="4176521" cy="3284135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3"/>
          </p:nvPr>
        </p:nvPicPr>
        <p:blipFill rotWithShape="1">
          <a:blip r:embed="rId4" cstate="print"/>
          <a:stretch>
            <a:fillRect/>
          </a:stretch>
        </p:blipFill>
        <p:spPr>
          <a:xfrm rot="5362630">
            <a:off x="-153670" y="1895164"/>
            <a:ext cx="3548246" cy="2338876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/>
          <a:stretch>
            <a:fillRect/>
          </a:stretch>
        </p:blipFill>
        <p:spPr>
          <a:xfrm>
            <a:off x="7298373" y="3786188"/>
            <a:ext cx="3180079" cy="233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                    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7388810" y="1600200"/>
            <a:ext cx="3408780" cy="472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19253" y="1063586"/>
            <a:ext cx="4848820" cy="6388108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 rot="5362630">
            <a:off x="230127" y="336370"/>
            <a:ext cx="1216094" cy="799578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415415" y="123802"/>
            <a:ext cx="1008126" cy="122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altLang="en-US" sz="3200">
                <a:latin typeface="Times New Roman"/>
              </a:rPr>
              <a:t>Читательская грамотность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2375783" y="1277938"/>
            <a:ext cx="1852434" cy="2338387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/>
          <a:stretch>
            <a:fillRect/>
          </a:stretch>
        </p:blipFill>
        <p:spPr>
          <a:xfrm rot="20362034">
            <a:off x="542837" y="1386951"/>
            <a:ext cx="1791545" cy="2338876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3"/>
          </p:nvPr>
        </p:nvPicPr>
        <p:blipFill rotWithShape="1">
          <a:blip r:embed="rId4" cstate="print"/>
          <a:stretch>
            <a:fillRect/>
          </a:stretch>
        </p:blipFill>
        <p:spPr>
          <a:xfrm rot="21551982">
            <a:off x="1974999" y="1077565"/>
            <a:ext cx="1814671" cy="2338876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/>
          <a:stretch>
            <a:fillRect/>
          </a:stretch>
        </p:blipFill>
        <p:spPr>
          <a:xfrm rot="20666436">
            <a:off x="1138227" y="4043860"/>
            <a:ext cx="1641052" cy="233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4080" y="1063586"/>
            <a:ext cx="4752596" cy="495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 sz="3200">
              <a:latin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 rot="568416">
            <a:off x="2469843" y="4115869"/>
            <a:ext cx="1537895" cy="21948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 rot="21564226">
            <a:off x="6969294" y="812143"/>
            <a:ext cx="2136210" cy="2869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tretch>
            <a:fillRect/>
          </a:stretch>
        </p:blipFill>
        <p:spPr>
          <a:xfrm rot="21544090">
            <a:off x="9483139" y="1063586"/>
            <a:ext cx="2013537" cy="2708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/>
          <a:stretch>
            <a:fillRect/>
          </a:stretch>
        </p:blipFill>
        <p:spPr>
          <a:xfrm rot="21101688">
            <a:off x="5087561" y="3966465"/>
            <a:ext cx="2016878" cy="2891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/>
          <a:stretch>
            <a:fillRect/>
          </a:stretch>
        </p:blipFill>
        <p:spPr>
          <a:xfrm rot="643628">
            <a:off x="6744080" y="3779599"/>
            <a:ext cx="2057325" cy="2943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Синквейн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280" y="1268730"/>
            <a:ext cx="5760720" cy="4857433"/>
          </a:xfrm>
        </p:spPr>
        <p:txBody>
          <a:bodyPr/>
          <a:lstStyle/>
          <a:p>
            <a:pPr>
              <a:defRPr/>
            </a:pPr>
            <a:r>
              <a:rPr lang="ru-RU" altLang="en-US" sz="2000"/>
              <a:t>Дидактический синквейн</a:t>
            </a:r>
          </a:p>
          <a:p>
            <a:pPr marL="266700" indent="-306700">
              <a:buFont typeface="Wingdings"/>
              <a:defRPr/>
            </a:pPr>
            <a:r>
              <a:rPr lang="en-US" altLang="ru-RU" sz="2000"/>
              <a:t>1</a:t>
            </a:r>
            <a:r>
              <a:rPr lang="ru-RU" altLang="en-US" sz="2000"/>
              <a:t> строка – тема синквейна, выраженная одним словом, обычно существительным; </a:t>
            </a:r>
          </a:p>
          <a:p>
            <a:pPr marL="266700" indent="-306700">
              <a:buFont typeface="Wingdings"/>
              <a:defRPr/>
            </a:pPr>
            <a:r>
              <a:rPr lang="en-US" altLang="ru-RU" sz="2000"/>
              <a:t>2</a:t>
            </a:r>
            <a:r>
              <a:rPr lang="ru-RU" altLang="en-US" sz="2000"/>
              <a:t> строка– описание темы в двух словах, как правило, прилагательными; </a:t>
            </a:r>
          </a:p>
          <a:p>
            <a:pPr marL="266700" indent="-306700">
              <a:buFont typeface="Wingdings"/>
              <a:defRPr/>
            </a:pPr>
            <a:r>
              <a:rPr lang="en-US" altLang="ru-RU" sz="2000"/>
              <a:t>3</a:t>
            </a:r>
            <a:r>
              <a:rPr lang="ru-RU" altLang="en-US" sz="2000"/>
              <a:t> строка – описание действия в рамках данной темы тремя словами, обычно глаголами; </a:t>
            </a:r>
          </a:p>
          <a:p>
            <a:pPr marL="266700" indent="-306700">
              <a:buFont typeface="Wingdings"/>
              <a:defRPr/>
            </a:pPr>
            <a:r>
              <a:rPr lang="en-US" altLang="ru-RU" sz="2000"/>
              <a:t>4</a:t>
            </a:r>
            <a:r>
              <a:rPr lang="ru-RU" altLang="en-US" sz="2000"/>
              <a:t> строка – фраза из четырех слов, выражающая отношение автора к данной теме, </a:t>
            </a:r>
          </a:p>
          <a:p>
            <a:pPr marL="266700" indent="-306700">
              <a:buFont typeface="Wingdings"/>
              <a:defRPr/>
            </a:pPr>
            <a:r>
              <a:rPr lang="ru-RU" altLang="en-US" sz="2000"/>
              <a:t> </a:t>
            </a:r>
            <a:r>
              <a:rPr lang="en-US" altLang="ru-RU" sz="2000"/>
              <a:t>5</a:t>
            </a:r>
            <a:r>
              <a:rPr lang="ru-RU" altLang="en-US" sz="2000"/>
              <a:t> строка – одно слово, синоним к первому, эмоциональное, образное, философское обобщение, повторяющее суть темы.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537199" cy="4525963"/>
          </a:xfrm>
        </p:spPr>
        <p:txBody>
          <a:bodyPr/>
          <a:lstStyle/>
          <a:p>
            <a:pPr marL="404000" indent="-444000">
              <a:buAutoNum type="arabicPeriod"/>
              <a:defRPr/>
            </a:pPr>
            <a:r>
              <a:rPr lang="ru-RU" altLang="en-US"/>
              <a:t>Задача</a:t>
            </a:r>
          </a:p>
          <a:p>
            <a:pPr marL="404000" indent="-444000">
              <a:buAutoNum type="arabicPeriod"/>
              <a:defRPr/>
            </a:pPr>
            <a:r>
              <a:rPr lang="ru-RU" altLang="en-US"/>
              <a:t>Трудная</a:t>
            </a:r>
            <a:r>
              <a:rPr lang="en-US" altLang="ru-RU"/>
              <a:t>,</a:t>
            </a:r>
            <a:r>
              <a:rPr lang="ru-RU" altLang="en-US"/>
              <a:t> непонятная</a:t>
            </a:r>
          </a:p>
          <a:p>
            <a:pPr marL="404000" indent="-444000">
              <a:buAutoNum type="arabicPeriod"/>
              <a:defRPr/>
            </a:pPr>
            <a:r>
              <a:rPr lang="ru-RU" altLang="en-US"/>
              <a:t>Думать</a:t>
            </a:r>
            <a:r>
              <a:rPr lang="en-US" altLang="ru-RU"/>
              <a:t>,</a:t>
            </a:r>
            <a:r>
              <a:rPr lang="ru-RU" altLang="en-US"/>
              <a:t> рассуждать</a:t>
            </a:r>
          </a:p>
          <a:p>
            <a:pPr marL="404000" indent="-444000">
              <a:buAutoNum type="arabicPeriod"/>
              <a:defRPr/>
            </a:pPr>
            <a:r>
              <a:rPr lang="ru-RU" altLang="en-US"/>
              <a:t>Развивает логическое мышление</a:t>
            </a:r>
          </a:p>
          <a:p>
            <a:pPr marL="404000" indent="-444000">
              <a:buAutoNum type="arabicPeriod"/>
              <a:defRPr/>
            </a:pPr>
            <a:r>
              <a:rPr lang="ru-RU" altLang="en-US"/>
              <a:t>Получится</a:t>
            </a:r>
            <a:r>
              <a:rPr lang="en-US" altLang="ru-RU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Функциональная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2000">
                <a:latin typeface="Times New Roman"/>
                <a:cs typeface="Times New Roman"/>
              </a:rPr>
              <a:t>Литература</a:t>
            </a:r>
            <a:r>
              <a:rPr lang="en-US" altLang="ru-RU" sz="2000">
                <a:latin typeface="Times New Roman"/>
                <a:cs typeface="Times New Roman"/>
              </a:rPr>
              <a:t>: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А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Г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Мерзляк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 В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Б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Полонский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М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С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Якир “Математика </a:t>
            </a:r>
            <a:r>
              <a:rPr lang="en-US" altLang="ru-RU" sz="2000">
                <a:latin typeface="Times New Roman"/>
                <a:cs typeface="Times New Roman"/>
              </a:rPr>
              <a:t>5,6</a:t>
            </a:r>
            <a:r>
              <a:rPr lang="ru-RU" altLang="en-US" sz="2000">
                <a:latin typeface="Times New Roman"/>
                <a:cs typeface="Times New Roman"/>
              </a:rPr>
              <a:t> классы”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И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В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Ященко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О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А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Виноградова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Г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И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Вольфсон “Математика ВПР </a:t>
            </a:r>
            <a:r>
              <a:rPr lang="en-US" altLang="ru-RU" sz="2000">
                <a:latin typeface="Times New Roman"/>
                <a:cs typeface="Times New Roman"/>
              </a:rPr>
              <a:t>5,6,7</a:t>
            </a:r>
            <a:r>
              <a:rPr lang="ru-RU" altLang="en-US" sz="2000">
                <a:latin typeface="Times New Roman"/>
                <a:cs typeface="Times New Roman"/>
              </a:rPr>
              <a:t> классы”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Е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В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Буцко “Подготовка к ВПР </a:t>
            </a:r>
            <a:r>
              <a:rPr lang="en-US" altLang="ru-RU" sz="2000">
                <a:latin typeface="Times New Roman"/>
                <a:cs typeface="Times New Roman"/>
              </a:rPr>
              <a:t>5,6</a:t>
            </a:r>
            <a:r>
              <a:rPr lang="ru-RU" altLang="en-US" sz="2000">
                <a:latin typeface="Times New Roman"/>
                <a:cs typeface="Times New Roman"/>
              </a:rPr>
              <a:t> классы”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Э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Н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Балаян “Геометрия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Задачи на готовых чертежах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Базовый и повышенный уровень”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Г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С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Ковалёва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 Л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О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Рослова “Математическая грамотность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Сборник эталонных заданий”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Г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С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Ковалёва “Метапредметные результаты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Пособие для учителя”</a:t>
            </a:r>
          </a:p>
          <a:p>
            <a:pPr marL="404000" indent="-444000">
              <a:buAutoNum type="arabicPeriod"/>
              <a:defRPr/>
            </a:pPr>
            <a:r>
              <a:rPr lang="ru-RU" altLang="en-US" sz="2000">
                <a:latin typeface="Times New Roman"/>
                <a:cs typeface="Times New Roman"/>
              </a:rPr>
              <a:t>Г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С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Ковалёва</a:t>
            </a:r>
            <a:r>
              <a:rPr lang="en-US" altLang="ru-RU" sz="2000">
                <a:latin typeface="Times New Roman"/>
                <a:cs typeface="Times New Roman"/>
              </a:rPr>
              <a:t>,</a:t>
            </a:r>
            <a:r>
              <a:rPr lang="ru-RU" altLang="en-US" sz="2000">
                <a:latin typeface="Times New Roman"/>
                <a:cs typeface="Times New Roman"/>
              </a:rPr>
              <a:t> М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Ю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Демидова и др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“Метапредметные результаты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 </a:t>
            </a:r>
          </a:p>
          <a:p>
            <a:pPr marL="404000" indent="-444000">
              <a:buNone/>
              <a:defRPr/>
            </a:pPr>
            <a:r>
              <a:rPr lang="ru-RU" altLang="en-US" sz="2000">
                <a:latin typeface="Times New Roman"/>
                <a:cs typeface="Times New Roman"/>
              </a:rPr>
              <a:t>      Варианты </a:t>
            </a:r>
            <a:r>
              <a:rPr lang="en-US" altLang="ru-RU" sz="2000">
                <a:latin typeface="Times New Roman"/>
                <a:cs typeface="Times New Roman"/>
              </a:rPr>
              <a:t>1-4</a:t>
            </a:r>
            <a:r>
              <a:rPr lang="ru-RU" altLang="en-US" sz="2000">
                <a:latin typeface="Times New Roman"/>
                <a:cs typeface="Times New Roman"/>
              </a:rPr>
              <a:t>“</a:t>
            </a:r>
          </a:p>
          <a:p>
            <a:pPr marL="404000" indent="-444000">
              <a:buNone/>
              <a:defRPr/>
            </a:pPr>
            <a:r>
              <a:rPr lang="en-US" altLang="ru-RU" sz="2000">
                <a:latin typeface="Times New Roman"/>
                <a:cs typeface="Times New Roman"/>
              </a:rPr>
              <a:t>8.</a:t>
            </a:r>
            <a:r>
              <a:rPr lang="ru-RU" altLang="en-US" sz="2000">
                <a:latin typeface="Times New Roman"/>
                <a:cs typeface="Times New Roman"/>
              </a:rPr>
              <a:t>   Е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Д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  <a:r>
              <a:rPr lang="ru-RU" altLang="en-US" sz="2000">
                <a:latin typeface="Times New Roman"/>
                <a:cs typeface="Times New Roman"/>
              </a:rPr>
              <a:t>Зубкова “формирование функциональной грамотности на уроках математики”</a:t>
            </a:r>
            <a:r>
              <a:rPr lang="en-US" altLang="ru-RU" sz="2000">
                <a:latin typeface="Times New Roman"/>
                <a:cs typeface="Times New Roman"/>
              </a:rPr>
              <a:t>.</a:t>
            </a:r>
          </a:p>
          <a:p>
            <a:pPr marL="404000" indent="-444000">
              <a:buNone/>
              <a:defRPr/>
            </a:pPr>
            <a:r>
              <a:rPr lang="en-US" altLang="ru-RU" sz="2000">
                <a:latin typeface="Times New Roman"/>
                <a:cs typeface="Times New Roman"/>
                <a:hlinkClick r:id="rId2"/>
              </a:rPr>
              <a:t>9.</a:t>
            </a:r>
            <a:r>
              <a:rPr lang="ru-RU" altLang="en-US" sz="2000">
                <a:latin typeface="Times New Roman"/>
                <a:cs typeface="Times New Roman"/>
                <a:hlinkClick r:id="rId2"/>
              </a:rPr>
              <a:t>  </a:t>
            </a:r>
            <a:r>
              <a:rPr lang="en-US" altLang="en-US" sz="2000">
                <a:latin typeface="Times New Roman"/>
                <a:cs typeface="Times New Roman"/>
                <a:hlinkClick r:id="rId2"/>
              </a:rPr>
              <a:t>hhttps://m.youtube.com/watch?feature=youtu.be&amp;v=uXVU9BPbMyQ</a:t>
            </a:r>
            <a:endParaRPr lang="en-US" altLang="en-US" sz="2000">
              <a:latin typeface="Times New Roman"/>
              <a:cs typeface="Times New Roman"/>
            </a:endParaRPr>
          </a:p>
          <a:p>
            <a:pPr marL="404000" indent="-444000">
              <a:buNone/>
              <a:defRPr/>
            </a:pPr>
            <a:r>
              <a:rPr lang="en-US" altLang="ru-RU" sz="2000">
                <a:latin typeface="Times New Roman"/>
                <a:cs typeface="Times New Roman"/>
                <a:hlinkClick r:id="rId2"/>
              </a:rPr>
              <a:t>9.https://m.youtube.com/watch?feature=youtu.be&amp;v=uXVU9BPbMyQ</a:t>
            </a:r>
            <a:endParaRPr lang="en-US" altLang="ru-RU" sz="2000">
              <a:latin typeface="Times New Roman"/>
              <a:cs typeface="Times New Roman"/>
            </a:endParaRPr>
          </a:p>
          <a:p>
            <a:pPr marL="774000" indent="-370000">
              <a:buAutoNum type="arabicPeriod"/>
              <a:defRPr/>
            </a:pPr>
            <a:endParaRPr lang="en-US" altLang="ru-RU" sz="2000">
              <a:latin typeface="Times New Roman"/>
              <a:cs typeface="Times New Roman"/>
            </a:endParaRPr>
          </a:p>
          <a:p>
            <a:pPr marL="404000" indent="-444000">
              <a:buAutoNum type="arabicPeriod"/>
              <a:defRPr/>
            </a:pPr>
            <a:endParaRPr lang="ru-RU" alt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200"/>
              <a:t>ФГОС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1900" dirty="0"/>
              <a:t>Предметные результаты изучения предметной области "Математика </a:t>
            </a:r>
            <a:r>
              <a:rPr lang="ru-RU" altLang="en-US" sz="1900" dirty="0" smtClean="0"/>
              <a:t>и информатика</a:t>
            </a:r>
            <a:r>
              <a:rPr lang="ru-RU" altLang="en-US" sz="1900" dirty="0"/>
              <a:t>" должны отражать: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 dirty="0"/>
              <a:t>2) развитие умений работать с учебным математическим текстом(анализировать, извлекать необходимую информацию), точно и грамотно </a:t>
            </a:r>
            <a:r>
              <a:rPr lang="ru-RU" altLang="en-US" sz="1900" dirty="0" smtClean="0"/>
              <a:t>выражать свои </a:t>
            </a:r>
            <a:r>
              <a:rPr lang="ru-RU" altLang="en-US" sz="1900" dirty="0"/>
              <a:t>мысли с применением математической терминологии и символики, проводить классификации, логические обоснования, доказательства </a:t>
            </a:r>
            <a:r>
              <a:rPr lang="ru-RU" altLang="en-US" sz="1900" dirty="0" smtClean="0"/>
              <a:t>математических утверждений</a:t>
            </a:r>
            <a:r>
              <a:rPr lang="ru-RU" altLang="en-US" sz="1900" dirty="0"/>
              <a:t>;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 dirty="0"/>
              <a:t>8) овладение простейшими способами представления и анализа статистических данных; формирование представлений о статистических закономерностях в реальном мире и о различных способах их изучения, о простейших вероятностных моделях; развитие умений извлекать информацию, представленную в таблицах, на диаграммах, графиках, описывать и анализировать массивы числовых данных </a:t>
            </a:r>
            <a:r>
              <a:rPr lang="ru-RU" altLang="en-US" sz="1900" dirty="0" smtClean="0"/>
              <a:t>с помощью </a:t>
            </a:r>
            <a:r>
              <a:rPr lang="ru-RU" altLang="en-US" sz="1900" dirty="0"/>
              <a:t>подходящих статистических характеристик, использовать понимание вероятностных свойств окружающих явлений при принятии решений;</a:t>
            </a:r>
          </a:p>
          <a:p>
            <a:pPr marL="266700" indent="-306700">
              <a:buFont typeface="Wingdings"/>
              <a:defRPr/>
            </a:pPr>
            <a:r>
              <a:rPr lang="ru-RU" altLang="en-US" sz="1900" dirty="0"/>
              <a:t>9) развитие умений применять изученные понятия, результаты, методы для решения задач практического характера и задач из смежных дисциплин с использованием при необходимости справочных материалов, компьютера</a:t>
            </a:r>
            <a:r>
              <a:rPr lang="ru-RU" altLang="en-US" sz="1900" dirty="0" smtClean="0"/>
              <a:t>, пользоваться </a:t>
            </a:r>
            <a:r>
              <a:rPr lang="ru-RU" altLang="en-US" sz="1900" dirty="0"/>
              <a:t>оценкой и прикидкой при практических расчетах;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sz="3200">
                <a:latin typeface="Times New Roman"/>
                <a:cs typeface="Times New Roman"/>
              </a:rPr>
              <a:t>Требования к результатам освоения основной образовательной программы основного общего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Стандарт устанавливает требования к результатам освоения обучающимися основной образовательной программы основного общего образования:</a:t>
            </a:r>
          </a:p>
          <a:p>
            <a:pPr>
              <a:defRPr/>
            </a:pPr>
            <a:endParaRPr lang="ru-RU" altLang="en-US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altLang="en-US">
                <a:latin typeface="Times New Roman"/>
                <a:cs typeface="Times New Roman"/>
              </a:rPr>
              <a:t>метапредметным,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</a:t>
            </a:r>
            <a:r>
              <a:rPr lang="en-US" altLang="ru-RU">
                <a:latin typeface="Times New Roman"/>
                <a:cs typeface="Times New Roman"/>
              </a:rPr>
              <a:t>,</a:t>
            </a:r>
            <a:r>
              <a:rPr lang="ru-RU" altLang="en-US" b="1">
                <a:latin typeface="Times New Roman"/>
                <a:cs typeface="Times New Roman"/>
              </a:rPr>
              <a:t>овладения навыками работы с информацией</a:t>
            </a:r>
            <a:r>
              <a:rPr lang="en-US" altLang="ru-RU" b="1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431798" y="123802"/>
            <a:ext cx="11303000" cy="67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sz="3200"/>
              <a:t>Четыре типа текста по ситуации использования </a:t>
            </a:r>
            <a:endParaRPr lang="en-US" altLang="ru-RU" sz="3200"/>
          </a:p>
          <a:p>
            <a:pPr algn="ctr">
              <a:defRPr/>
            </a:pPr>
            <a:r>
              <a:rPr lang="en-US" altLang="ru-RU" sz="3200"/>
              <a:t>(</a:t>
            </a:r>
            <a:r>
              <a:rPr lang="ru-RU" altLang="en-US" sz="3200"/>
              <a:t>по определению </a:t>
            </a:r>
            <a:r>
              <a:rPr lang="en-US" altLang="ru-RU" sz="3200"/>
              <a:t>PIZA)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2351531" y="1308100"/>
            <a:ext cx="7920990" cy="91440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  <a:p>
            <a:pPr>
              <a:defRPr/>
            </a:pPr>
            <a:r>
              <a:rPr lang="ru-RU" altLang="en-US" b="1"/>
              <a:t>Тексты для личных целей</a:t>
            </a:r>
            <a:endParaRPr lang="ru-RU" altLang="en-US"/>
          </a:p>
          <a:p>
            <a:pPr>
              <a:defRPr/>
            </a:pPr>
            <a:r>
              <a:rPr lang="ru-RU" altLang="en-US"/>
              <a:t> </a:t>
            </a:r>
            <a:r>
              <a:rPr lang="en-US" altLang="ru-RU"/>
              <a:t>(письма,беллетристика,биографии,СМС,блоги</a:t>
            </a:r>
            <a:r>
              <a:rPr lang="ru-RU" altLang="en-US"/>
              <a:t> дневникового типа);</a:t>
            </a:r>
          </a:p>
          <a:p>
            <a:pPr>
              <a:defRPr/>
            </a:pPr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1532" y="2514600"/>
            <a:ext cx="7920990" cy="91440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en-US" b="1"/>
              <a:t>Тексты для общественных целей</a:t>
            </a:r>
          </a:p>
          <a:p>
            <a:pPr>
              <a:defRPr/>
            </a:pPr>
            <a:r>
              <a:rPr lang="ru-RU" altLang="en-US"/>
              <a:t>(официальные документы,нформация об общественных событиях, </a:t>
            </a:r>
          </a:p>
          <a:p>
            <a:pPr>
              <a:defRPr/>
            </a:pPr>
            <a:r>
              <a:rPr lang="ru-RU" altLang="en-US"/>
              <a:t>газетные новости, форумы в Интернете);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1532" y="3788569"/>
            <a:ext cx="7920990" cy="91440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en-US" b="1"/>
              <a:t>Тексты для “рабочих целей </a:t>
            </a:r>
          </a:p>
          <a:p>
            <a:pPr>
              <a:defRPr/>
            </a:pPr>
            <a:r>
              <a:rPr lang="ru-RU" altLang="en-US"/>
              <a:t>(инструкция о том, как приступить к работе и т.д.);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1531" y="5034915"/>
            <a:ext cx="7704963" cy="91440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l" defTabSz="232257" rtl="0" eaLnBrk="1" latinLnBrk="1" hangingPunct="1">
              <a:defRPr/>
            </a:pPr>
            <a:r>
              <a:rPr kumimoji="0" lang="ru-RU" altLang="en-US" sz="1800" b="0" i="0" u="none" strike="noStrike" kern="1200" cap="none" normalizeH="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Тексты для получения образования</a:t>
            </a:r>
          </a:p>
          <a:p>
            <a:pPr marL="0" algn="l" defTabSz="232257" rtl="0" eaLnBrk="1" latinLnBrk="1" hangingPunct="1">
              <a:defRPr/>
            </a:pPr>
            <a:r>
              <a:rPr kumimoji="0" lang="ru-RU" altLang="en-US" sz="1800" b="0" i="0" u="none" strike="noStrike" kern="1200" cap="none" normalizeH="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(тексты из школьныхучебников,электронных образовательных </a:t>
            </a:r>
          </a:p>
          <a:p>
            <a:pPr marL="0" algn="l" defTabSz="232257" rtl="0" eaLnBrk="1" latinLnBrk="1" hangingPunct="1">
              <a:defRPr/>
            </a:pPr>
            <a:r>
              <a:rPr kumimoji="0" lang="ru-RU" altLang="en-US" sz="1800" b="0" i="0" u="none" strike="noStrike" kern="1200" cap="none" normalizeH="0" baseline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ресурсов).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373123" y="152298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1373123" y="272948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10" name="Стрелка вправо 9"/>
          <p:cNvSpPr/>
          <p:nvPr/>
        </p:nvSpPr>
        <p:spPr>
          <a:xfrm>
            <a:off x="1373123" y="4003453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  <p:sp>
        <p:nvSpPr>
          <p:cNvPr id="11" name="Стрелка вправо 10"/>
          <p:cNvSpPr/>
          <p:nvPr/>
        </p:nvSpPr>
        <p:spPr>
          <a:xfrm>
            <a:off x="1373124" y="5249799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31799" y="0"/>
            <a:ext cx="1130299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altLang="en-US" sz="3200">
                <a:latin typeface="Times New Roman"/>
              </a:rPr>
              <a:t>Читательская грамотность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655928" y="1554163"/>
            <a:ext cx="11083344" cy="4525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ru-RU" altLang="en-US" sz="3200">
                <a:latin typeface="Times New Roman"/>
              </a:rPr>
              <a:t>Читательская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727829" y="1600200"/>
            <a:ext cx="2376297" cy="1368171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2400" b="1" dirty="0"/>
              <a:t>Виды работы с </a:t>
            </a:r>
            <a:endParaRPr lang="ru-RU" altLang="en-US" sz="2400" b="1" dirty="0" smtClean="0"/>
          </a:p>
          <a:p>
            <a:pPr algn="ctr">
              <a:defRPr/>
            </a:pPr>
            <a:r>
              <a:rPr lang="ru-RU" altLang="en-US" sz="2400" b="1" dirty="0" smtClean="0"/>
              <a:t>текстом</a:t>
            </a:r>
            <a:endParaRPr lang="ru-RU" alt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0288" y="3429000"/>
            <a:ext cx="2736342" cy="1348581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2400" b="1"/>
              <a:t>Работа после </a:t>
            </a:r>
          </a:p>
          <a:p>
            <a:pPr algn="ctr">
              <a:defRPr/>
            </a:pPr>
            <a:r>
              <a:rPr lang="ru-RU" altLang="en-US" sz="2400" b="1"/>
              <a:t>чтения текста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3766" y="4021488"/>
            <a:ext cx="3312414" cy="1711800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2400" b="1"/>
              <a:t>Работа с текстом </a:t>
            </a:r>
          </a:p>
          <a:p>
            <a:pPr algn="ctr">
              <a:defRPr/>
            </a:pPr>
            <a:r>
              <a:rPr lang="ru-RU" altLang="en-US" sz="2400" b="1"/>
              <a:t>учебника и</a:t>
            </a:r>
          </a:p>
          <a:p>
            <a:pPr algn="ctr">
              <a:defRPr/>
            </a:pPr>
            <a:r>
              <a:rPr lang="ru-RU" altLang="en-US" sz="2400" b="1"/>
              <a:t>  другими </a:t>
            </a:r>
          </a:p>
          <a:p>
            <a:pPr algn="ctr">
              <a:defRPr/>
            </a:pPr>
            <a:r>
              <a:rPr lang="ru-RU" altLang="en-US" sz="2400" b="1"/>
              <a:t>пособиями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7333" y="3429000"/>
            <a:ext cx="2520315" cy="1348581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2400" b="1"/>
              <a:t>Работа </a:t>
            </a:r>
          </a:p>
          <a:p>
            <a:pPr algn="ctr">
              <a:defRPr/>
            </a:pPr>
            <a:r>
              <a:rPr lang="ru-RU" altLang="en-US" sz="2400" b="1"/>
              <a:t>до чтения </a:t>
            </a:r>
          </a:p>
          <a:p>
            <a:pPr algn="ctr">
              <a:defRPr/>
            </a:pPr>
            <a:r>
              <a:rPr lang="ru-RU" altLang="en-US" sz="2400" b="1"/>
              <a:t>текста</a:t>
            </a:r>
          </a:p>
        </p:txBody>
      </p:sp>
      <p:cxnSp>
        <p:nvCxnSpPr>
          <p:cNvPr id="10" name="Прямая со стрелкой 9"/>
          <p:cNvCxnSpPr>
            <a:stCxn id="4" idx="3"/>
            <a:endCxn id="5" idx="0"/>
          </p:cNvCxnSpPr>
          <p:nvPr/>
        </p:nvCxnSpPr>
        <p:spPr>
          <a:xfrm>
            <a:off x="7104126" y="2284285"/>
            <a:ext cx="2664333" cy="1144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  <a:endCxn id="7" idx="0"/>
          </p:cNvCxnSpPr>
          <p:nvPr/>
        </p:nvCxnSpPr>
        <p:spPr>
          <a:xfrm rot="10800000" flipV="1">
            <a:off x="2027491" y="2284285"/>
            <a:ext cx="2700337" cy="1144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6" idx="0"/>
          </p:cNvCxnSpPr>
          <p:nvPr/>
        </p:nvCxnSpPr>
        <p:spPr>
          <a:xfrm rot="5400000">
            <a:off x="5371416" y="3476927"/>
            <a:ext cx="1053117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988</Words>
  <Application>Microsoft Office PowerPoint</Application>
  <PresentationFormat>Произвольный</PresentationFormat>
  <Paragraphs>149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Функциональная грамотность. Работа с текстом на уроках математики.</vt:lpstr>
      <vt:lpstr>ФГОС ООО</vt:lpstr>
      <vt:lpstr>ФГОС ООО</vt:lpstr>
      <vt:lpstr>Требования к результатам освоения основной образовательной программы основного общего образования</vt:lpstr>
      <vt:lpstr>Слайд 5</vt:lpstr>
      <vt:lpstr>Четыре типа текста по ситуации использования  (по определению PIZA)</vt:lpstr>
      <vt:lpstr>Слайд 7</vt:lpstr>
      <vt:lpstr>Читательская грамотность</vt:lpstr>
      <vt:lpstr>Читательская грамотность</vt:lpstr>
      <vt:lpstr>Работа до чтения текста. Основные приёмы.</vt:lpstr>
      <vt:lpstr>Работа с текстом учебника или другими пособиями.  Основные приёмы.</vt:lpstr>
      <vt:lpstr>Работа до чтения текста. Основные приёмы.</vt:lpstr>
      <vt:lpstr>“Толстые” и “тонкие” вопросы</vt:lpstr>
      <vt:lpstr>Лови ошибку</vt:lpstr>
      <vt:lpstr>Верно или неверно</vt:lpstr>
      <vt:lpstr>Верно или неверно</vt:lpstr>
      <vt:lpstr>Составление таблицы</vt:lpstr>
      <vt:lpstr>Работа с рисунком</vt:lpstr>
      <vt:lpstr>   Кластер — это графическая форма организации информации, когда выделяются основные  смысловые единицы, которые фиксируются в виде схемы с обозначением всех связей между ними. Он представляет собой изображение, способствующее систематизации и обобщению учебного материала. Один из приёмов формирования критического мышления</vt:lpstr>
      <vt:lpstr>Читательская грамотность</vt:lpstr>
      <vt:lpstr>Эталонные задания</vt:lpstr>
      <vt:lpstr>                     Эталонные задания</vt:lpstr>
      <vt:lpstr>Читательская грамотность</vt:lpstr>
      <vt:lpstr>                    Читательская грамотность</vt:lpstr>
      <vt:lpstr>Читательская грамотность</vt:lpstr>
      <vt:lpstr>Синквейн</vt:lpstr>
      <vt:lpstr>Функциональная грамотность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грамотность. Работа с текстом на уроках математики.</dc:title>
  <dc:creator>ПК</dc:creator>
  <cp:lastModifiedBy>Юля</cp:lastModifiedBy>
  <cp:revision>104</cp:revision>
  <dcterms:created xsi:type="dcterms:W3CDTF">2020-11-21T19:07:53Z</dcterms:created>
  <dcterms:modified xsi:type="dcterms:W3CDTF">2022-11-02T10:32:47Z</dcterms:modified>
  <cp:version>0906.0100.01</cp:version>
</cp:coreProperties>
</file>