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98" r:id="rId3"/>
    <p:sldId id="299" r:id="rId4"/>
    <p:sldId id="257" r:id="rId5"/>
    <p:sldId id="300" r:id="rId6"/>
    <p:sldId id="301" r:id="rId7"/>
    <p:sldId id="310" r:id="rId8"/>
    <p:sldId id="302" r:id="rId9"/>
    <p:sldId id="306" r:id="rId10"/>
    <p:sldId id="307" r:id="rId11"/>
    <p:sldId id="314" r:id="rId12"/>
    <p:sldId id="308" r:id="rId13"/>
    <p:sldId id="309" r:id="rId14"/>
    <p:sldId id="311" r:id="rId15"/>
    <p:sldId id="312" r:id="rId16"/>
    <p:sldId id="303" r:id="rId17"/>
    <p:sldId id="305" r:id="rId18"/>
    <p:sldId id="304" r:id="rId19"/>
    <p:sldId id="31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35DF04-1C2E-4E36-A92A-8F2079AAEB29}" type="doc">
      <dgm:prSet loTypeId="urn:microsoft.com/office/officeart/2005/8/layout/target1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3ACB4A-9114-47AF-8C1C-29C8B216C214}">
      <dgm:prSet phldrT="[Текст]" custT="1"/>
      <dgm:spPr/>
      <dgm:t>
        <a:bodyPr/>
        <a:lstStyle/>
        <a:p>
          <a:pPr algn="r"/>
          <a:r>
            <a:rPr lang="ru-RU" sz="1800" dirty="0" smtClean="0">
              <a:solidFill>
                <a:srgbClr val="002060"/>
              </a:solidFill>
            </a:rPr>
            <a:t>Феномен детской одарённости</a:t>
          </a:r>
          <a:endParaRPr lang="ru-RU" sz="1800" dirty="0">
            <a:solidFill>
              <a:srgbClr val="002060"/>
            </a:solidFill>
          </a:endParaRPr>
        </a:p>
      </dgm:t>
    </dgm:pt>
    <dgm:pt modelId="{2278C4BD-4AC4-4FC9-9971-88538B838FC9}" type="parTrans" cxnId="{C48FA276-0B66-42BF-AA73-F2F7D1A7A333}">
      <dgm:prSet/>
      <dgm:spPr/>
      <dgm:t>
        <a:bodyPr/>
        <a:lstStyle/>
        <a:p>
          <a:endParaRPr lang="ru-RU"/>
        </a:p>
      </dgm:t>
    </dgm:pt>
    <dgm:pt modelId="{94F33A09-44CD-4766-B484-658EE7F51AA8}" type="sibTrans" cxnId="{C48FA276-0B66-42BF-AA73-F2F7D1A7A333}">
      <dgm:prSet/>
      <dgm:spPr/>
      <dgm:t>
        <a:bodyPr/>
        <a:lstStyle/>
        <a:p>
          <a:endParaRPr lang="ru-RU"/>
        </a:p>
      </dgm:t>
    </dgm:pt>
    <dgm:pt modelId="{C107C5E3-D266-4EFC-8DB0-CA87F4F781F1}">
      <dgm:prSet phldrT="[Текст]" custT="1"/>
      <dgm:spPr/>
      <dgm:t>
        <a:bodyPr/>
        <a:lstStyle/>
        <a:p>
          <a:pPr algn="r"/>
          <a:r>
            <a:rPr lang="ru-RU" sz="1800" dirty="0" smtClean="0">
              <a:solidFill>
                <a:srgbClr val="002060"/>
              </a:solidFill>
            </a:rPr>
            <a:t>Условия: педагогический фактор</a:t>
          </a:r>
          <a:endParaRPr lang="ru-RU" sz="1800" dirty="0">
            <a:solidFill>
              <a:srgbClr val="002060"/>
            </a:solidFill>
          </a:endParaRPr>
        </a:p>
      </dgm:t>
    </dgm:pt>
    <dgm:pt modelId="{31DA81B2-A0A5-4774-968E-710D548376B7}" type="parTrans" cxnId="{829AAE0F-EABE-4B4B-A551-98AC00216688}">
      <dgm:prSet/>
      <dgm:spPr/>
      <dgm:t>
        <a:bodyPr/>
        <a:lstStyle/>
        <a:p>
          <a:endParaRPr lang="ru-RU"/>
        </a:p>
      </dgm:t>
    </dgm:pt>
    <dgm:pt modelId="{3063F5A8-95B5-42C5-BAA4-FB3F968BCEF9}" type="sibTrans" cxnId="{829AAE0F-EABE-4B4B-A551-98AC00216688}">
      <dgm:prSet/>
      <dgm:spPr/>
      <dgm:t>
        <a:bodyPr/>
        <a:lstStyle/>
        <a:p>
          <a:endParaRPr lang="ru-RU"/>
        </a:p>
      </dgm:t>
    </dgm:pt>
    <dgm:pt modelId="{E9160F53-0D3B-4FB6-935B-5F5CEDCD0D7B}">
      <dgm:prSet custT="1"/>
      <dgm:spPr/>
      <dgm:t>
        <a:bodyPr/>
        <a:lstStyle/>
        <a:p>
          <a:pPr algn="r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002060"/>
              </a:solidFill>
            </a:rPr>
            <a:t>Общероссийская система  поддержки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002060"/>
              </a:solidFill>
            </a:rPr>
            <a:t>                 одарённых детей (</a:t>
          </a:r>
          <a:r>
            <a:rPr lang="ru-RU" sz="1800" dirty="0" err="1" smtClean="0">
              <a:solidFill>
                <a:srgbClr val="002060"/>
              </a:solidFill>
            </a:rPr>
            <a:t>ВсОШ</a:t>
          </a:r>
          <a:r>
            <a:rPr lang="ru-RU" sz="1800" dirty="0" smtClean="0">
              <a:solidFill>
                <a:srgbClr val="002060"/>
              </a:solidFill>
            </a:rPr>
            <a:t>, др. ресурсы)</a:t>
          </a:r>
          <a:endParaRPr lang="ru-RU" sz="1800" dirty="0">
            <a:solidFill>
              <a:srgbClr val="002060"/>
            </a:solidFill>
          </a:endParaRPr>
        </a:p>
      </dgm:t>
    </dgm:pt>
    <dgm:pt modelId="{5CDA6472-014A-4DC2-9B84-44E183237E65}" type="parTrans" cxnId="{3A88F9CE-E00D-44D2-86C9-BEF874D63086}">
      <dgm:prSet/>
      <dgm:spPr/>
      <dgm:t>
        <a:bodyPr/>
        <a:lstStyle/>
        <a:p>
          <a:endParaRPr lang="ru-RU"/>
        </a:p>
      </dgm:t>
    </dgm:pt>
    <dgm:pt modelId="{242F212B-DE35-4EDF-B8F9-78E1B8CD6845}" type="sibTrans" cxnId="{3A88F9CE-E00D-44D2-86C9-BEF874D63086}">
      <dgm:prSet/>
      <dgm:spPr/>
      <dgm:t>
        <a:bodyPr/>
        <a:lstStyle/>
        <a:p>
          <a:endParaRPr lang="ru-RU"/>
        </a:p>
      </dgm:t>
    </dgm:pt>
    <dgm:pt modelId="{5DFBCA38-7F05-41D2-AEC0-4D9F552364F2}">
      <dgm:prSet custT="1"/>
      <dgm:spPr/>
      <dgm:t>
        <a:bodyPr/>
        <a:lstStyle/>
        <a:p>
          <a:pPr algn="r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002060"/>
              </a:solidFill>
            </a:rPr>
            <a:t>Условия: инструментальный фактор 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002060"/>
              </a:solidFill>
            </a:rPr>
            <a:t>(ДОП, методы, технологии, формы)</a:t>
          </a:r>
          <a:endParaRPr lang="ru-RU" sz="1800" dirty="0">
            <a:solidFill>
              <a:srgbClr val="002060"/>
            </a:solidFill>
          </a:endParaRPr>
        </a:p>
      </dgm:t>
    </dgm:pt>
    <dgm:pt modelId="{DA0AA287-0008-4E0C-9E99-AFE599458BBB}" type="parTrans" cxnId="{E90349ED-791F-4228-B771-23CB6B85A2E4}">
      <dgm:prSet/>
      <dgm:spPr/>
      <dgm:t>
        <a:bodyPr/>
        <a:lstStyle/>
        <a:p>
          <a:endParaRPr lang="ru-RU"/>
        </a:p>
      </dgm:t>
    </dgm:pt>
    <dgm:pt modelId="{E05CD0F9-FE7F-4AC2-9415-874DDD810467}" type="sibTrans" cxnId="{E90349ED-791F-4228-B771-23CB6B85A2E4}">
      <dgm:prSet/>
      <dgm:spPr/>
      <dgm:t>
        <a:bodyPr/>
        <a:lstStyle/>
        <a:p>
          <a:endParaRPr lang="ru-RU"/>
        </a:p>
      </dgm:t>
    </dgm:pt>
    <dgm:pt modelId="{4EFD3431-29DF-4BC4-8EE1-79C297A42FA3}">
      <dgm:prSet/>
      <dgm:spPr/>
      <dgm:t>
        <a:bodyPr/>
        <a:lstStyle/>
        <a:p>
          <a:endParaRPr lang="ru-RU"/>
        </a:p>
      </dgm:t>
    </dgm:pt>
    <dgm:pt modelId="{152D5107-12BB-4A6F-8952-02F2FA46B243}" type="parTrans" cxnId="{BE10801D-B3B5-44C0-9608-C178BC2FADD5}">
      <dgm:prSet/>
      <dgm:spPr/>
      <dgm:t>
        <a:bodyPr/>
        <a:lstStyle/>
        <a:p>
          <a:endParaRPr lang="ru-RU"/>
        </a:p>
      </dgm:t>
    </dgm:pt>
    <dgm:pt modelId="{CF7A03A7-3FDB-4C1B-913E-0F56A6DEF035}" type="sibTrans" cxnId="{BE10801D-B3B5-44C0-9608-C178BC2FADD5}">
      <dgm:prSet/>
      <dgm:spPr/>
      <dgm:t>
        <a:bodyPr/>
        <a:lstStyle/>
        <a:p>
          <a:endParaRPr lang="ru-RU"/>
        </a:p>
      </dgm:t>
    </dgm:pt>
    <dgm:pt modelId="{6D9D9242-DEDB-4C09-82E0-B84CA990CAD4}">
      <dgm:prSet/>
      <dgm:spPr/>
      <dgm:t>
        <a:bodyPr/>
        <a:lstStyle/>
        <a:p>
          <a:endParaRPr lang="ru-RU"/>
        </a:p>
      </dgm:t>
    </dgm:pt>
    <dgm:pt modelId="{0A4ACD8D-C063-4880-B94A-95A6D90D6982}" type="parTrans" cxnId="{64B95D24-C81F-48E7-B1AB-390110B87258}">
      <dgm:prSet/>
      <dgm:spPr/>
      <dgm:t>
        <a:bodyPr/>
        <a:lstStyle/>
        <a:p>
          <a:endParaRPr lang="ru-RU"/>
        </a:p>
      </dgm:t>
    </dgm:pt>
    <dgm:pt modelId="{4B4884B8-1118-4772-A8E6-1B9303685FFE}" type="sibTrans" cxnId="{64B95D24-C81F-48E7-B1AB-390110B87258}">
      <dgm:prSet/>
      <dgm:spPr/>
      <dgm:t>
        <a:bodyPr/>
        <a:lstStyle/>
        <a:p>
          <a:endParaRPr lang="ru-RU"/>
        </a:p>
      </dgm:t>
    </dgm:pt>
    <dgm:pt modelId="{D53C6A0C-C702-41CC-B98A-D4D41B99652D}">
      <dgm:prSet phldrT="[Текст]" custT="1"/>
      <dgm:spPr/>
      <dgm:t>
        <a:bodyPr/>
        <a:lstStyle/>
        <a:p>
          <a:pPr algn="r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002060"/>
              </a:solidFill>
            </a:rPr>
            <a:t>   Нормативно-правовые документы,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002060"/>
              </a:solidFill>
            </a:rPr>
            <a:t> определяющие  систему работы</a:t>
          </a:r>
          <a:endParaRPr lang="ru-RU" sz="1800" dirty="0">
            <a:solidFill>
              <a:srgbClr val="002060"/>
            </a:solidFill>
          </a:endParaRPr>
        </a:p>
      </dgm:t>
    </dgm:pt>
    <dgm:pt modelId="{89330ABA-41BE-4B2E-B6C4-FDB351894758}" type="sibTrans" cxnId="{C4C30443-ADEC-4BD0-B0FE-AD6397C1577F}">
      <dgm:prSet/>
      <dgm:spPr/>
      <dgm:t>
        <a:bodyPr/>
        <a:lstStyle/>
        <a:p>
          <a:endParaRPr lang="ru-RU"/>
        </a:p>
      </dgm:t>
    </dgm:pt>
    <dgm:pt modelId="{54C0D536-EB92-42CD-9398-AC970D8DA519}" type="parTrans" cxnId="{C4C30443-ADEC-4BD0-B0FE-AD6397C1577F}">
      <dgm:prSet/>
      <dgm:spPr/>
      <dgm:t>
        <a:bodyPr/>
        <a:lstStyle/>
        <a:p>
          <a:endParaRPr lang="ru-RU"/>
        </a:p>
      </dgm:t>
    </dgm:pt>
    <dgm:pt modelId="{188CA016-67EA-4C0F-840F-75396CF2E8B3}" type="pres">
      <dgm:prSet presAssocID="{8335DF04-1C2E-4E36-A92A-8F2079AAEB29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A881D8-3E12-4249-A9E5-FAE8704C9E62}" type="pres">
      <dgm:prSet presAssocID="{DA3ACB4A-9114-47AF-8C1C-29C8B216C214}" presName="circle1" presStyleLbl="lnNode1" presStyleIdx="0" presStyleCnt="5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C3C80784-BABE-43F3-9F0A-37CA769DB0CA}" type="pres">
      <dgm:prSet presAssocID="{DA3ACB4A-9114-47AF-8C1C-29C8B216C214}" presName="text1" presStyleLbl="revTx" presStyleIdx="0" presStyleCnt="5" custScaleX="205777" custLinFactNeighborX="11364" custLinFactNeighborY="-24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FD9BB3-E1C2-4CEE-B6BB-38DDB20333F3}" type="pres">
      <dgm:prSet presAssocID="{DA3ACB4A-9114-47AF-8C1C-29C8B216C214}" presName="line1" presStyleLbl="callout" presStyleIdx="0" presStyleCnt="10"/>
      <dgm:spPr/>
    </dgm:pt>
    <dgm:pt modelId="{5794D7D7-1CB2-4675-9A7F-AFD8B317EEC4}" type="pres">
      <dgm:prSet presAssocID="{DA3ACB4A-9114-47AF-8C1C-29C8B216C214}" presName="d1" presStyleLbl="callout" presStyleIdx="1" presStyleCnt="10"/>
      <dgm:spPr/>
    </dgm:pt>
    <dgm:pt modelId="{11C34320-99D0-4985-BA69-F0F71893E685}" type="pres">
      <dgm:prSet presAssocID="{D53C6A0C-C702-41CC-B98A-D4D41B99652D}" presName="circle2" presStyleLbl="lnNode1" presStyleIdx="1" presStyleCnt="5"/>
      <dgm:spPr/>
    </dgm:pt>
    <dgm:pt modelId="{E7DDB54C-FE40-4C1C-BC70-EB45AB3F0BF4}" type="pres">
      <dgm:prSet presAssocID="{D53C6A0C-C702-41CC-B98A-D4D41B99652D}" presName="text2" presStyleLbl="revTx" presStyleIdx="1" presStyleCnt="5" custScaleX="258259" custScaleY="65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D81AF-2531-45ED-9F32-6067939D0449}" type="pres">
      <dgm:prSet presAssocID="{D53C6A0C-C702-41CC-B98A-D4D41B99652D}" presName="line2" presStyleLbl="callout" presStyleIdx="2" presStyleCnt="10"/>
      <dgm:spPr/>
    </dgm:pt>
    <dgm:pt modelId="{77618535-D911-4A69-9CDF-2120F61C9911}" type="pres">
      <dgm:prSet presAssocID="{D53C6A0C-C702-41CC-B98A-D4D41B99652D}" presName="d2" presStyleLbl="callout" presStyleIdx="3" presStyleCnt="10"/>
      <dgm:spPr/>
    </dgm:pt>
    <dgm:pt modelId="{6A535192-35FC-48BD-859D-28E19DC2DE26}" type="pres">
      <dgm:prSet presAssocID="{C107C5E3-D266-4EFC-8DB0-CA87F4F781F1}" presName="circle3" presStyleLbl="lnNode1" presStyleIdx="2" presStyleCnt="5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F4B49CFC-7A12-4C42-8292-E2B5BF85CEE7}" type="pres">
      <dgm:prSet presAssocID="{C107C5E3-D266-4EFC-8DB0-CA87F4F781F1}" presName="text3" presStyleLbl="revTx" presStyleIdx="2" presStyleCnt="5" custScaleX="236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72126-30FC-4A55-97F9-9801C920609B}" type="pres">
      <dgm:prSet presAssocID="{C107C5E3-D266-4EFC-8DB0-CA87F4F781F1}" presName="line3" presStyleLbl="callout" presStyleIdx="4" presStyleCnt="10"/>
      <dgm:spPr/>
    </dgm:pt>
    <dgm:pt modelId="{3656BE0D-1CC0-4373-9C95-644F25F38869}" type="pres">
      <dgm:prSet presAssocID="{C107C5E3-D266-4EFC-8DB0-CA87F4F781F1}" presName="d3" presStyleLbl="callout" presStyleIdx="5" presStyleCnt="10"/>
      <dgm:spPr/>
    </dgm:pt>
    <dgm:pt modelId="{01BEDF07-C9A6-4AF6-ACE2-71C97BBA1BED}" type="pres">
      <dgm:prSet presAssocID="{E9160F53-0D3B-4FB6-935B-5F5CEDCD0D7B}" presName="circle4" presStyleLbl="lnNode1" presStyleIdx="3" presStyleCnt="5" custLinFactNeighborX="1495" custLinFactNeighborY="497"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153E51EE-4BCD-41DC-B4A4-BD6B269C3437}" type="pres">
      <dgm:prSet presAssocID="{E9160F53-0D3B-4FB6-935B-5F5CEDCD0D7B}" presName="text4" presStyleLbl="revTx" presStyleIdx="3" presStyleCnt="5" custScaleX="280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049C1-F709-44CD-8BAF-179FDAB4B9C2}" type="pres">
      <dgm:prSet presAssocID="{E9160F53-0D3B-4FB6-935B-5F5CEDCD0D7B}" presName="line4" presStyleLbl="callout" presStyleIdx="6" presStyleCnt="10" custLinFactNeighborX="3741" custLinFactNeighborY="12661"/>
      <dgm:spPr/>
    </dgm:pt>
    <dgm:pt modelId="{345229BD-E322-4D02-9181-988553F3A060}" type="pres">
      <dgm:prSet presAssocID="{E9160F53-0D3B-4FB6-935B-5F5CEDCD0D7B}" presName="d4" presStyleLbl="callout" presStyleIdx="7" presStyleCnt="10"/>
      <dgm:spPr/>
    </dgm:pt>
    <dgm:pt modelId="{13ADA434-2AAD-469E-A575-12DA8414D1B5}" type="pres">
      <dgm:prSet presAssocID="{5DFBCA38-7F05-41D2-AEC0-4D9F552364F2}" presName="circle5" presStyleLbl="lnNode1" presStyleIdx="4" presStyleCnt="5" custLinFactNeighborX="-2893" custLinFactNeighborY="1028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0343C728-3FE0-4832-A25F-109F8ECB53E3}" type="pres">
      <dgm:prSet presAssocID="{5DFBCA38-7F05-41D2-AEC0-4D9F552364F2}" presName="text5" presStyleLbl="revTx" presStyleIdx="4" presStyleCnt="5" custScaleX="273967" custScaleY="287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470DA-4726-497C-B9D9-0A15838148C9}" type="pres">
      <dgm:prSet presAssocID="{5DFBCA38-7F05-41D2-AEC0-4D9F552364F2}" presName="line5" presStyleLbl="callout" presStyleIdx="8" presStyleCnt="10"/>
      <dgm:spPr/>
    </dgm:pt>
    <dgm:pt modelId="{EF88D157-58A8-4083-A644-2A115864C7EC}" type="pres">
      <dgm:prSet presAssocID="{5DFBCA38-7F05-41D2-AEC0-4D9F552364F2}" presName="d5" presStyleLbl="callout" presStyleIdx="9" presStyleCnt="10" custLinFactNeighborX="2903" custLinFactNeighborY="7537"/>
      <dgm:spPr/>
    </dgm:pt>
  </dgm:ptLst>
  <dgm:cxnLst>
    <dgm:cxn modelId="{BE10801D-B3B5-44C0-9608-C178BC2FADD5}" srcId="{8335DF04-1C2E-4E36-A92A-8F2079AAEB29}" destId="{4EFD3431-29DF-4BC4-8EE1-79C297A42FA3}" srcOrd="5" destOrd="0" parTransId="{152D5107-12BB-4A6F-8952-02F2FA46B243}" sibTransId="{CF7A03A7-3FDB-4C1B-913E-0F56A6DEF035}"/>
    <dgm:cxn modelId="{3A88F9CE-E00D-44D2-86C9-BEF874D63086}" srcId="{8335DF04-1C2E-4E36-A92A-8F2079AAEB29}" destId="{E9160F53-0D3B-4FB6-935B-5F5CEDCD0D7B}" srcOrd="3" destOrd="0" parTransId="{5CDA6472-014A-4DC2-9B84-44E183237E65}" sibTransId="{242F212B-DE35-4EDF-B8F9-78E1B8CD6845}"/>
    <dgm:cxn modelId="{829AAE0F-EABE-4B4B-A551-98AC00216688}" srcId="{8335DF04-1C2E-4E36-A92A-8F2079AAEB29}" destId="{C107C5E3-D266-4EFC-8DB0-CA87F4F781F1}" srcOrd="2" destOrd="0" parTransId="{31DA81B2-A0A5-4774-968E-710D548376B7}" sibTransId="{3063F5A8-95B5-42C5-BAA4-FB3F968BCEF9}"/>
    <dgm:cxn modelId="{397C1E0B-A655-44B1-9C59-C6C54D18C5AA}" type="presOf" srcId="{C107C5E3-D266-4EFC-8DB0-CA87F4F781F1}" destId="{F4B49CFC-7A12-4C42-8292-E2B5BF85CEE7}" srcOrd="0" destOrd="0" presId="urn:microsoft.com/office/officeart/2005/8/layout/target1"/>
    <dgm:cxn modelId="{C6B4AAC7-03D9-4D7C-9094-B404686E5C60}" type="presOf" srcId="{8335DF04-1C2E-4E36-A92A-8F2079AAEB29}" destId="{188CA016-67EA-4C0F-840F-75396CF2E8B3}" srcOrd="0" destOrd="0" presId="urn:microsoft.com/office/officeart/2005/8/layout/target1"/>
    <dgm:cxn modelId="{C48FA276-0B66-42BF-AA73-F2F7D1A7A333}" srcId="{8335DF04-1C2E-4E36-A92A-8F2079AAEB29}" destId="{DA3ACB4A-9114-47AF-8C1C-29C8B216C214}" srcOrd="0" destOrd="0" parTransId="{2278C4BD-4AC4-4FC9-9971-88538B838FC9}" sibTransId="{94F33A09-44CD-4766-B484-658EE7F51AA8}"/>
    <dgm:cxn modelId="{8B2ADD7F-5ECE-4936-8BD4-4A7B74F97420}" type="presOf" srcId="{E9160F53-0D3B-4FB6-935B-5F5CEDCD0D7B}" destId="{153E51EE-4BCD-41DC-B4A4-BD6B269C3437}" srcOrd="0" destOrd="0" presId="urn:microsoft.com/office/officeart/2005/8/layout/target1"/>
    <dgm:cxn modelId="{C4C30443-ADEC-4BD0-B0FE-AD6397C1577F}" srcId="{8335DF04-1C2E-4E36-A92A-8F2079AAEB29}" destId="{D53C6A0C-C702-41CC-B98A-D4D41B99652D}" srcOrd="1" destOrd="0" parTransId="{54C0D536-EB92-42CD-9398-AC970D8DA519}" sibTransId="{89330ABA-41BE-4B2E-B6C4-FDB351894758}"/>
    <dgm:cxn modelId="{3BD0377D-3F7F-4EE4-9B66-E55697A0CAD7}" type="presOf" srcId="{5DFBCA38-7F05-41D2-AEC0-4D9F552364F2}" destId="{0343C728-3FE0-4832-A25F-109F8ECB53E3}" srcOrd="0" destOrd="0" presId="urn:microsoft.com/office/officeart/2005/8/layout/target1"/>
    <dgm:cxn modelId="{64B95D24-C81F-48E7-B1AB-390110B87258}" srcId="{8335DF04-1C2E-4E36-A92A-8F2079AAEB29}" destId="{6D9D9242-DEDB-4C09-82E0-B84CA990CAD4}" srcOrd="6" destOrd="0" parTransId="{0A4ACD8D-C063-4880-B94A-95A6D90D6982}" sibTransId="{4B4884B8-1118-4772-A8E6-1B9303685FFE}"/>
    <dgm:cxn modelId="{E90349ED-791F-4228-B771-23CB6B85A2E4}" srcId="{8335DF04-1C2E-4E36-A92A-8F2079AAEB29}" destId="{5DFBCA38-7F05-41D2-AEC0-4D9F552364F2}" srcOrd="4" destOrd="0" parTransId="{DA0AA287-0008-4E0C-9E99-AFE599458BBB}" sibTransId="{E05CD0F9-FE7F-4AC2-9415-874DDD810467}"/>
    <dgm:cxn modelId="{6F81009F-2200-4BF1-8A04-55963695FD84}" type="presOf" srcId="{D53C6A0C-C702-41CC-B98A-D4D41B99652D}" destId="{E7DDB54C-FE40-4C1C-BC70-EB45AB3F0BF4}" srcOrd="0" destOrd="0" presId="urn:microsoft.com/office/officeart/2005/8/layout/target1"/>
    <dgm:cxn modelId="{6C8E61EF-674F-4DC3-9EAD-FB5FCC05B86B}" type="presOf" srcId="{DA3ACB4A-9114-47AF-8C1C-29C8B216C214}" destId="{C3C80784-BABE-43F3-9F0A-37CA769DB0CA}" srcOrd="0" destOrd="0" presId="urn:microsoft.com/office/officeart/2005/8/layout/target1"/>
    <dgm:cxn modelId="{A26E96C4-FA1A-40A5-BD19-92FE796FDAC5}" type="presParOf" srcId="{188CA016-67EA-4C0F-840F-75396CF2E8B3}" destId="{25A881D8-3E12-4249-A9E5-FAE8704C9E62}" srcOrd="0" destOrd="0" presId="urn:microsoft.com/office/officeart/2005/8/layout/target1"/>
    <dgm:cxn modelId="{4C72456E-CB72-40F4-A5BE-267F689AEDFF}" type="presParOf" srcId="{188CA016-67EA-4C0F-840F-75396CF2E8B3}" destId="{C3C80784-BABE-43F3-9F0A-37CA769DB0CA}" srcOrd="1" destOrd="0" presId="urn:microsoft.com/office/officeart/2005/8/layout/target1"/>
    <dgm:cxn modelId="{DE5EEBC1-A190-4202-B5D9-CA2EF422365A}" type="presParOf" srcId="{188CA016-67EA-4C0F-840F-75396CF2E8B3}" destId="{60FD9BB3-E1C2-4CEE-B6BB-38DDB20333F3}" srcOrd="2" destOrd="0" presId="urn:microsoft.com/office/officeart/2005/8/layout/target1"/>
    <dgm:cxn modelId="{2A218878-9724-4D03-822C-49D66D229E0B}" type="presParOf" srcId="{188CA016-67EA-4C0F-840F-75396CF2E8B3}" destId="{5794D7D7-1CB2-4675-9A7F-AFD8B317EEC4}" srcOrd="3" destOrd="0" presId="urn:microsoft.com/office/officeart/2005/8/layout/target1"/>
    <dgm:cxn modelId="{9BAA82BE-F986-407F-A371-34BBB3F28379}" type="presParOf" srcId="{188CA016-67EA-4C0F-840F-75396CF2E8B3}" destId="{11C34320-99D0-4985-BA69-F0F71893E685}" srcOrd="4" destOrd="0" presId="urn:microsoft.com/office/officeart/2005/8/layout/target1"/>
    <dgm:cxn modelId="{CDC157F7-2AF4-42CA-999F-9610FA205A71}" type="presParOf" srcId="{188CA016-67EA-4C0F-840F-75396CF2E8B3}" destId="{E7DDB54C-FE40-4C1C-BC70-EB45AB3F0BF4}" srcOrd="5" destOrd="0" presId="urn:microsoft.com/office/officeart/2005/8/layout/target1"/>
    <dgm:cxn modelId="{0EF7EC2F-2051-4DDF-A81F-1C5ED2F19C7C}" type="presParOf" srcId="{188CA016-67EA-4C0F-840F-75396CF2E8B3}" destId="{215D81AF-2531-45ED-9F32-6067939D0449}" srcOrd="6" destOrd="0" presId="urn:microsoft.com/office/officeart/2005/8/layout/target1"/>
    <dgm:cxn modelId="{FED11328-DF92-4F01-9D78-52D61ADB477A}" type="presParOf" srcId="{188CA016-67EA-4C0F-840F-75396CF2E8B3}" destId="{77618535-D911-4A69-9CDF-2120F61C9911}" srcOrd="7" destOrd="0" presId="urn:microsoft.com/office/officeart/2005/8/layout/target1"/>
    <dgm:cxn modelId="{B9CBB593-A8F0-4408-A08C-8B2B3A386F85}" type="presParOf" srcId="{188CA016-67EA-4C0F-840F-75396CF2E8B3}" destId="{6A535192-35FC-48BD-859D-28E19DC2DE26}" srcOrd="8" destOrd="0" presId="urn:microsoft.com/office/officeart/2005/8/layout/target1"/>
    <dgm:cxn modelId="{E82C1147-8D79-409D-8B44-9AD2413C3D85}" type="presParOf" srcId="{188CA016-67EA-4C0F-840F-75396CF2E8B3}" destId="{F4B49CFC-7A12-4C42-8292-E2B5BF85CEE7}" srcOrd="9" destOrd="0" presId="urn:microsoft.com/office/officeart/2005/8/layout/target1"/>
    <dgm:cxn modelId="{7F84304B-883D-4DC9-8E30-10E2B47C7486}" type="presParOf" srcId="{188CA016-67EA-4C0F-840F-75396CF2E8B3}" destId="{30A72126-30FC-4A55-97F9-9801C920609B}" srcOrd="10" destOrd="0" presId="urn:microsoft.com/office/officeart/2005/8/layout/target1"/>
    <dgm:cxn modelId="{1D3C74EC-AFFB-4EB2-954C-41699F935064}" type="presParOf" srcId="{188CA016-67EA-4C0F-840F-75396CF2E8B3}" destId="{3656BE0D-1CC0-4373-9C95-644F25F38869}" srcOrd="11" destOrd="0" presId="urn:microsoft.com/office/officeart/2005/8/layout/target1"/>
    <dgm:cxn modelId="{0FB9C53D-9727-42CE-8075-41A4BD66D125}" type="presParOf" srcId="{188CA016-67EA-4C0F-840F-75396CF2E8B3}" destId="{01BEDF07-C9A6-4AF6-ACE2-71C97BBA1BED}" srcOrd="12" destOrd="0" presId="urn:microsoft.com/office/officeart/2005/8/layout/target1"/>
    <dgm:cxn modelId="{D3D97012-5163-48CD-AC7F-D148B4491D77}" type="presParOf" srcId="{188CA016-67EA-4C0F-840F-75396CF2E8B3}" destId="{153E51EE-4BCD-41DC-B4A4-BD6B269C3437}" srcOrd="13" destOrd="0" presId="urn:microsoft.com/office/officeart/2005/8/layout/target1"/>
    <dgm:cxn modelId="{56C786F5-FD7C-43EB-9ADF-27F4EA860DB5}" type="presParOf" srcId="{188CA016-67EA-4C0F-840F-75396CF2E8B3}" destId="{44F049C1-F709-44CD-8BAF-179FDAB4B9C2}" srcOrd="14" destOrd="0" presId="urn:microsoft.com/office/officeart/2005/8/layout/target1"/>
    <dgm:cxn modelId="{D5C2CDF8-DFE2-40A7-B156-26B3DE9A4B1F}" type="presParOf" srcId="{188CA016-67EA-4C0F-840F-75396CF2E8B3}" destId="{345229BD-E322-4D02-9181-988553F3A060}" srcOrd="15" destOrd="0" presId="urn:microsoft.com/office/officeart/2005/8/layout/target1"/>
    <dgm:cxn modelId="{59221BA0-428F-4046-B0A3-F532E3BE968B}" type="presParOf" srcId="{188CA016-67EA-4C0F-840F-75396CF2E8B3}" destId="{13ADA434-2AAD-469E-A575-12DA8414D1B5}" srcOrd="16" destOrd="0" presId="urn:microsoft.com/office/officeart/2005/8/layout/target1"/>
    <dgm:cxn modelId="{A92E7D08-6B41-417C-9EAA-5CCE3EE5AA74}" type="presParOf" srcId="{188CA016-67EA-4C0F-840F-75396CF2E8B3}" destId="{0343C728-3FE0-4832-A25F-109F8ECB53E3}" srcOrd="17" destOrd="0" presId="urn:microsoft.com/office/officeart/2005/8/layout/target1"/>
    <dgm:cxn modelId="{67F3B60A-A32A-4BB3-A10B-B1365CF74B12}" type="presParOf" srcId="{188CA016-67EA-4C0F-840F-75396CF2E8B3}" destId="{E92470DA-4726-497C-B9D9-0A15838148C9}" srcOrd="18" destOrd="0" presId="urn:microsoft.com/office/officeart/2005/8/layout/target1"/>
    <dgm:cxn modelId="{C4C566EF-3A18-47D2-A12A-D93BE5C1C2CD}" type="presParOf" srcId="{188CA016-67EA-4C0F-840F-75396CF2E8B3}" destId="{EF88D157-58A8-4083-A644-2A115864C7EC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ADA434-2AAD-469E-A575-12DA8414D1B5}">
      <dsp:nvSpPr>
        <dsp:cNvPr id="0" name=""/>
        <dsp:cNvSpPr/>
      </dsp:nvSpPr>
      <dsp:spPr>
        <a:xfrm>
          <a:off x="-64925" y="1145325"/>
          <a:ext cx="3804055" cy="3804055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1BEDF07-C9A6-4AF6-ACE2-71C97BBA1BED}">
      <dsp:nvSpPr>
        <dsp:cNvPr id="0" name=""/>
        <dsp:cNvSpPr/>
      </dsp:nvSpPr>
      <dsp:spPr>
        <a:xfrm>
          <a:off x="401877" y="1543492"/>
          <a:ext cx="2958921" cy="2958921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535192-35FC-48BD-859D-28E19DC2DE26}">
      <dsp:nvSpPr>
        <dsp:cNvPr id="0" name=""/>
        <dsp:cNvSpPr/>
      </dsp:nvSpPr>
      <dsp:spPr>
        <a:xfrm>
          <a:off x="780209" y="1951353"/>
          <a:ext cx="2113786" cy="2113786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C34320-99D0-4985-BA69-F0F71893E685}">
      <dsp:nvSpPr>
        <dsp:cNvPr id="0" name=""/>
        <dsp:cNvSpPr/>
      </dsp:nvSpPr>
      <dsp:spPr>
        <a:xfrm>
          <a:off x="1203093" y="2374237"/>
          <a:ext cx="1268018" cy="12680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A881D8-3E12-4249-A9E5-FAE8704C9E62}">
      <dsp:nvSpPr>
        <dsp:cNvPr id="0" name=""/>
        <dsp:cNvSpPr/>
      </dsp:nvSpPr>
      <dsp:spPr>
        <a:xfrm>
          <a:off x="1625660" y="2796805"/>
          <a:ext cx="422884" cy="422884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3C80784-BABE-43F3-9F0A-37CA769DB0CA}">
      <dsp:nvSpPr>
        <dsp:cNvPr id="0" name=""/>
        <dsp:cNvSpPr/>
      </dsp:nvSpPr>
      <dsp:spPr>
        <a:xfrm>
          <a:off x="3583331" y="0"/>
          <a:ext cx="3913935" cy="671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Феномен детской одарённости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3583331" y="0"/>
        <a:ext cx="3913935" cy="671542"/>
      </dsp:txXfrm>
    </dsp:sp>
    <dsp:sp modelId="{60FD9BB3-E1C2-4CEE-B6BB-38DDB20333F3}">
      <dsp:nvSpPr>
        <dsp:cNvPr id="0" name=""/>
        <dsp:cNvSpPr/>
      </dsp:nvSpPr>
      <dsp:spPr>
        <a:xfrm>
          <a:off x="3897632" y="497570"/>
          <a:ext cx="475506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794D7D7-1CB2-4675-9A7F-AFD8B317EEC4}">
      <dsp:nvSpPr>
        <dsp:cNvPr id="0" name=""/>
        <dsp:cNvSpPr/>
      </dsp:nvSpPr>
      <dsp:spPr>
        <a:xfrm rot="5400000">
          <a:off x="1610444" y="724228"/>
          <a:ext cx="2510676" cy="205736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7DDB54C-FE40-4C1C-BC70-EB45AB3F0BF4}">
      <dsp:nvSpPr>
        <dsp:cNvPr id="0" name=""/>
        <dsp:cNvSpPr/>
      </dsp:nvSpPr>
      <dsp:spPr>
        <a:xfrm>
          <a:off x="2868074" y="986562"/>
          <a:ext cx="4912157" cy="442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2060"/>
              </a:solidFill>
            </a:rPr>
            <a:t>   Нормативно-правовые документы,</a:t>
          </a:r>
        </a:p>
        <a:p>
          <a:pPr lvl="0" algn="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2060"/>
              </a:solidFill>
            </a:rPr>
            <a:t> определяющие  систему работы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2868074" y="986562"/>
        <a:ext cx="4912157" cy="442197"/>
      </dsp:txXfrm>
    </dsp:sp>
    <dsp:sp modelId="{215D81AF-2531-45ED-9F32-6067939D0449}">
      <dsp:nvSpPr>
        <dsp:cNvPr id="0" name=""/>
        <dsp:cNvSpPr/>
      </dsp:nvSpPr>
      <dsp:spPr>
        <a:xfrm>
          <a:off x="3897632" y="1207660"/>
          <a:ext cx="475506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77618535-D911-4A69-9CDF-2120F61C9911}">
      <dsp:nvSpPr>
        <dsp:cNvPr id="0" name=""/>
        <dsp:cNvSpPr/>
      </dsp:nvSpPr>
      <dsp:spPr>
        <a:xfrm rot="5400000">
          <a:off x="1979374" y="1380364"/>
          <a:ext cx="2090455" cy="1743525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4B49CFC-7A12-4C42-8292-E2B5BF85CEE7}">
      <dsp:nvSpPr>
        <dsp:cNvPr id="0" name=""/>
        <dsp:cNvSpPr/>
      </dsp:nvSpPr>
      <dsp:spPr>
        <a:xfrm>
          <a:off x="3079598" y="1581979"/>
          <a:ext cx="4489108" cy="671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Условия: педагогический фактор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3079598" y="1581979"/>
        <a:ext cx="4489108" cy="671542"/>
      </dsp:txXfrm>
    </dsp:sp>
    <dsp:sp modelId="{30A72126-30FC-4A55-97F9-9801C920609B}">
      <dsp:nvSpPr>
        <dsp:cNvPr id="0" name=""/>
        <dsp:cNvSpPr/>
      </dsp:nvSpPr>
      <dsp:spPr>
        <a:xfrm>
          <a:off x="3897632" y="1917751"/>
          <a:ext cx="475506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3656BE0D-1CC0-4373-9C95-644F25F38869}">
      <dsp:nvSpPr>
        <dsp:cNvPr id="0" name=""/>
        <dsp:cNvSpPr/>
      </dsp:nvSpPr>
      <dsp:spPr>
        <a:xfrm rot="5400000">
          <a:off x="2341139" y="2009682"/>
          <a:ext cx="1648424" cy="1464561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53E51EE-4BCD-41DC-B4A4-BD6B269C3437}">
      <dsp:nvSpPr>
        <dsp:cNvPr id="0" name=""/>
        <dsp:cNvSpPr/>
      </dsp:nvSpPr>
      <dsp:spPr>
        <a:xfrm>
          <a:off x="2653763" y="2276854"/>
          <a:ext cx="5340779" cy="671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Общероссийская система  поддержки</a:t>
          </a:r>
        </a:p>
        <a:p>
          <a:pPr lvl="0" algn="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2060"/>
              </a:solidFill>
            </a:rPr>
            <a:t>                 одарённых детей (</a:t>
          </a:r>
          <a:r>
            <a:rPr lang="ru-RU" sz="1800" kern="1200" dirty="0" err="1" smtClean="0">
              <a:solidFill>
                <a:srgbClr val="002060"/>
              </a:solidFill>
            </a:rPr>
            <a:t>ВсОШ</a:t>
          </a:r>
          <a:r>
            <a:rPr lang="ru-RU" sz="1800" kern="1200" dirty="0" smtClean="0">
              <a:solidFill>
                <a:srgbClr val="002060"/>
              </a:solidFill>
            </a:rPr>
            <a:t>, др. ресурсы)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2653763" y="2276854"/>
        <a:ext cx="5340779" cy="671542"/>
      </dsp:txXfrm>
    </dsp:sp>
    <dsp:sp modelId="{44F049C1-F709-44CD-8BAF-179FDAB4B9C2}">
      <dsp:nvSpPr>
        <dsp:cNvPr id="0" name=""/>
        <dsp:cNvSpPr/>
      </dsp:nvSpPr>
      <dsp:spPr>
        <a:xfrm>
          <a:off x="3915421" y="2617183"/>
          <a:ext cx="475506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345229BD-E322-4D02-9181-988553F3A060}">
      <dsp:nvSpPr>
        <dsp:cNvPr id="0" name=""/>
        <dsp:cNvSpPr/>
      </dsp:nvSpPr>
      <dsp:spPr>
        <a:xfrm rot="5400000">
          <a:off x="2701257" y="2674124"/>
          <a:ext cx="1257874" cy="1134876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343C728-3FE0-4832-A25F-109F8ECB53E3}">
      <dsp:nvSpPr>
        <dsp:cNvPr id="0" name=""/>
        <dsp:cNvSpPr/>
      </dsp:nvSpPr>
      <dsp:spPr>
        <a:xfrm>
          <a:off x="2718689" y="2320424"/>
          <a:ext cx="5210928" cy="1933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2060"/>
              </a:solidFill>
            </a:rPr>
            <a:t>Условия: инструментальный фактор </a:t>
          </a:r>
        </a:p>
        <a:p>
          <a:pPr lvl="0" algn="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2060"/>
              </a:solidFill>
            </a:rPr>
            <a:t>(ДОП, методы, технологии, формы)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2718689" y="2320424"/>
        <a:ext cx="5210928" cy="1933572"/>
      </dsp:txXfrm>
    </dsp:sp>
    <dsp:sp modelId="{E92470DA-4726-497C-B9D9-0A15838148C9}">
      <dsp:nvSpPr>
        <dsp:cNvPr id="0" name=""/>
        <dsp:cNvSpPr/>
      </dsp:nvSpPr>
      <dsp:spPr>
        <a:xfrm>
          <a:off x="3897632" y="3287211"/>
          <a:ext cx="475506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F88D157-58A8-4083-A644-2A115864C7EC}">
      <dsp:nvSpPr>
        <dsp:cNvPr id="0" name=""/>
        <dsp:cNvSpPr/>
      </dsp:nvSpPr>
      <dsp:spPr>
        <a:xfrm rot="5400000">
          <a:off x="3065646" y="3385811"/>
          <a:ext cx="887612" cy="824212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7E772-1ED7-4899-A338-6D940A097718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A7AAE-E587-4EF3-81D4-75EB91798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A7AAE-E587-4EF3-81D4-75EB9179807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The%20Maker.mp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serosolymp.rudn.ru/" TargetMode="External"/><Relationship Id="rId2" Type="http://schemas.openxmlformats.org/officeDocument/2006/relationships/hyperlink" Target="http://edsoo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vos.olimpiada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00100" y="1357298"/>
            <a:ext cx="7858180" cy="20717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</a:rPr>
              <a:t>ИНДИВИДУАЛИЗАЦИЯ 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ОБРАЗОВАТЕЛЬНОГО ПРОЦЕССА 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РАЗЛИЧНЫХ ЦЕЛЕВЫХ ГРУПП ОБУЧАЮЩИХСЯ: 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 РЕБЁНОК </a:t>
            </a:r>
            <a:r>
              <a:rPr lang="en-US" sz="2700" b="1" dirty="0" smtClean="0">
                <a:solidFill>
                  <a:srgbClr val="002060"/>
                </a:solidFill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</a:rPr>
              <a:t>С ПРИЗНАКАМИ ОДАРЁННОСТИ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В ОБРАЗОВАТЕЛЬНОМ ПРОСТРАНСТВЕ </a:t>
            </a:r>
            <a:r>
              <a:rPr lang="ru-RU" sz="3100" b="1" dirty="0" smtClean="0">
                <a:solidFill>
                  <a:srgbClr val="002060"/>
                </a:solidFill>
              </a:rPr>
              <a:t/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100" b="1" dirty="0" smtClean="0">
                <a:solidFill>
                  <a:srgbClr val="002060"/>
                </a:solidFill>
              </a:rPr>
              <a:t>Заместитель директора по НМР  СОШ №30  </a:t>
            </a:r>
            <a:r>
              <a:rPr lang="ru-RU" sz="2100" b="1" dirty="0" err="1" smtClean="0">
                <a:solidFill>
                  <a:srgbClr val="002060"/>
                </a:solidFill>
              </a:rPr>
              <a:t>Лодягина</a:t>
            </a:r>
            <a:r>
              <a:rPr lang="ru-RU" sz="2100" b="1" dirty="0" smtClean="0">
                <a:solidFill>
                  <a:srgbClr val="002060"/>
                </a:solidFill>
              </a:rPr>
              <a:t> И.И.</a:t>
            </a:r>
          </a:p>
          <a:p>
            <a:r>
              <a:rPr lang="en-US" b="1" dirty="0" smtClean="0">
                <a:solidFill>
                  <a:srgbClr val="002060"/>
                </a:solidFill>
                <a:hlinkClick r:id="rId2" action="ppaction://hlinkfile"/>
              </a:rPr>
              <a:t>The maker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3643314"/>
            <a:ext cx="7243791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ru-RU" sz="2400" b="1" dirty="0" smtClean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Педагогический совет СОШ №30</a:t>
            </a:r>
          </a:p>
          <a:p>
            <a:pPr lvl="0" algn="ctr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ru-RU" sz="2400" b="1" dirty="0" smtClean="0">
                <a:solidFill>
                  <a:srgbClr val="002060"/>
                </a:solidFill>
                <a:latin typeface="Cambria"/>
                <a:ea typeface="+mj-ea"/>
                <a:cs typeface="+mj-cs"/>
              </a:rPr>
              <a:t>01.12.2022</a:t>
            </a:r>
            <a:endParaRPr lang="ru-RU" sz="2400" b="1" dirty="0">
              <a:solidFill>
                <a:srgbClr val="002060"/>
              </a:solidFill>
              <a:latin typeface="Cambria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ВсОШ</a:t>
            </a:r>
            <a:r>
              <a:rPr lang="ru-RU" b="1" dirty="0" smtClean="0">
                <a:solidFill>
                  <a:srgbClr val="002060"/>
                </a:solidFill>
              </a:rPr>
              <a:t> и другие ресурсы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поддержки одарённых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104224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00FF"/>
                </a:solidFill>
                <a:hlinkClick r:id="rId2"/>
              </a:rPr>
              <a:t>http://edsoo.ru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</a:rPr>
              <a:t>- </a:t>
            </a:r>
            <a:r>
              <a:rPr lang="ru-RU" sz="2000" dirty="0" smtClean="0"/>
              <a:t>раздел «Всероссийская олимпиада школьников»</a:t>
            </a:r>
          </a:p>
          <a:p>
            <a:r>
              <a:rPr lang="en-US" sz="2000" b="1" dirty="0" smtClean="0">
                <a:solidFill>
                  <a:srgbClr val="0000FF"/>
                </a:solidFill>
                <a:hlinkClick r:id="rId3"/>
              </a:rPr>
              <a:t>http://vserosolymp.rudn.ru</a:t>
            </a:r>
            <a:r>
              <a:rPr lang="ru-RU" sz="2000" b="1" dirty="0" smtClean="0">
                <a:solidFill>
                  <a:srgbClr val="0000FF"/>
                </a:solidFill>
                <a:hlinkClick r:id="rId3"/>
              </a:rPr>
              <a:t>/</a:t>
            </a:r>
            <a:r>
              <a:rPr lang="ru-RU" sz="2000" b="1" dirty="0" smtClean="0">
                <a:solidFill>
                  <a:srgbClr val="0000FF"/>
                </a:solidFill>
              </a:rPr>
              <a:t> - </a:t>
            </a:r>
            <a:r>
              <a:rPr lang="ru-RU" sz="2000" dirty="0" smtClean="0"/>
              <a:t>Методический сайт всероссийской олимпиады школьников</a:t>
            </a:r>
          </a:p>
          <a:p>
            <a:r>
              <a:rPr lang="ru-RU" sz="2000" b="1" dirty="0" smtClean="0">
                <a:solidFill>
                  <a:srgbClr val="0000FF"/>
                </a:solidFill>
                <a:hlinkClick r:id="rId4"/>
              </a:rPr>
              <a:t>http://vos.olimpiada.ru/</a:t>
            </a:r>
            <a:r>
              <a:rPr lang="ru-RU" sz="2000" b="1" dirty="0" smtClean="0">
                <a:solidFill>
                  <a:srgbClr val="0000FF"/>
                </a:solidFill>
              </a:rPr>
              <a:t> - </a:t>
            </a:r>
            <a:r>
              <a:rPr lang="ru-RU" sz="2000" dirty="0" smtClean="0"/>
              <a:t>Этапы всероссийской олимпиады школьников в г.Москве</a:t>
            </a:r>
          </a:p>
          <a:p>
            <a:r>
              <a:rPr lang="ru-RU" sz="2000" dirty="0" smtClean="0"/>
              <a:t>Банк заданий от ШЭ до заключительного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5" name="Picture 2" descr="C:\Users\Администратор\Desktop\ПРЕЗЕНТАЦИЯ\Новая папка\Олимпиада ру.jpg"/>
          <p:cNvPicPr>
            <a:picLocks noChangeAspect="1" noChangeArrowheads="1"/>
          </p:cNvPicPr>
          <p:nvPr/>
        </p:nvPicPr>
        <p:blipFill>
          <a:blip r:embed="rId5" cstate="print"/>
          <a:srcRect l="7476" t="6493" r="7476" b="38964"/>
          <a:stretch>
            <a:fillRect/>
          </a:stretch>
        </p:blipFill>
        <p:spPr bwMode="auto">
          <a:xfrm>
            <a:off x="539552" y="3212976"/>
            <a:ext cx="820891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19965" t="10808" r="16666" b="7362"/>
          <a:stretch>
            <a:fillRect/>
          </a:stretch>
        </p:blipFill>
        <p:spPr bwMode="auto">
          <a:xfrm>
            <a:off x="357158" y="3857628"/>
            <a:ext cx="650085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l="2232" t="8984" r="3331" b="9635"/>
          <a:stretch>
            <a:fillRect/>
          </a:stretch>
        </p:blipFill>
        <p:spPr bwMode="auto">
          <a:xfrm>
            <a:off x="357158" y="142852"/>
            <a:ext cx="850112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786578" y="378619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edu.rybadm.ru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Подготовительный этап ШЭ </a:t>
            </a:r>
            <a:r>
              <a:rPr lang="ru-RU" b="1" dirty="0" err="1" smtClean="0">
                <a:solidFill>
                  <a:srgbClr val="002060"/>
                </a:solidFill>
              </a:rPr>
              <a:t>ВсОШ</a:t>
            </a:r>
            <a:r>
              <a:rPr lang="ru-RU" b="1" dirty="0" smtClean="0">
                <a:solidFill>
                  <a:srgbClr val="002060"/>
                </a:solidFill>
              </a:rPr>
              <a:t> (</a:t>
            </a:r>
            <a:r>
              <a:rPr lang="en-US" b="1" dirty="0" err="1" smtClean="0">
                <a:solidFill>
                  <a:srgbClr val="002060"/>
                </a:solidFill>
              </a:rPr>
              <a:t>sirius.kursy</a:t>
            </a:r>
            <a:r>
              <a:rPr lang="en-US" b="1" dirty="0" smtClean="0">
                <a:solidFill>
                  <a:srgbClr val="002060"/>
                </a:solidFill>
              </a:rPr>
              <a:t>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104224"/>
          </a:xfrm>
        </p:spPr>
        <p:txBody>
          <a:bodyPr/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/>
          <a:stretch/>
        </p:blipFill>
        <p:spPr bwMode="auto">
          <a:xfrm>
            <a:off x="685800" y="1104900"/>
            <a:ext cx="8153400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827584" y="6093296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</a:rPr>
              <a:t>https://sochisirius.ru/</a:t>
            </a:r>
            <a:endParaRPr lang="ru-RU" sz="2800" b="1" dirty="0">
              <a:solidFill>
                <a:srgbClr val="00206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ВсОШ</a:t>
            </a:r>
            <a:r>
              <a:rPr lang="ru-RU" b="1" dirty="0" smtClean="0">
                <a:solidFill>
                  <a:srgbClr val="002060"/>
                </a:solidFill>
              </a:rPr>
              <a:t> и другие ресурсы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поддержки одарённых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104224"/>
          </a:xfrm>
        </p:spPr>
        <p:txBody>
          <a:bodyPr/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1594" t="18500" r="17022" b="14301"/>
          <a:stretch>
            <a:fillRect/>
          </a:stretch>
        </p:blipFill>
        <p:spPr bwMode="auto">
          <a:xfrm>
            <a:off x="323528" y="1124743"/>
            <a:ext cx="8568952" cy="540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104224"/>
          </a:xfrm>
        </p:spPr>
        <p:txBody>
          <a:bodyPr/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118" t="13672" r="17643" b="11132"/>
          <a:stretch>
            <a:fillRect/>
          </a:stretch>
        </p:blipFill>
        <p:spPr bwMode="auto">
          <a:xfrm>
            <a:off x="500034" y="357166"/>
            <a:ext cx="835824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Ресурсы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поддержки одарённых детей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520" t="8896" r="1389" b="5367"/>
          <a:stretch>
            <a:fillRect/>
          </a:stretch>
        </p:blipFill>
        <p:spPr bwMode="auto">
          <a:xfrm>
            <a:off x="500034" y="1142984"/>
            <a:ext cx="807249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Условия: инструментальный фактор </a:t>
            </a:r>
            <a:r>
              <a:rPr lang="ru-RU" sz="2700" dirty="0" smtClean="0">
                <a:solidFill>
                  <a:srgbClr val="002060"/>
                </a:solidFill>
              </a:rPr>
              <a:t>(результаты опроса)</a:t>
            </a:r>
            <a:endParaRPr lang="ru-RU" sz="27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3021" t="32423" r="14930" b="13538"/>
          <a:stretch>
            <a:fillRect/>
          </a:stretch>
        </p:blipFill>
        <p:spPr bwMode="auto">
          <a:xfrm>
            <a:off x="428596" y="1214422"/>
            <a:ext cx="814393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14312" t="30469" r="16508" b="13867"/>
          <a:stretch>
            <a:fillRect/>
          </a:stretch>
        </p:blipFill>
        <p:spPr bwMode="auto">
          <a:xfrm>
            <a:off x="642910" y="3786190"/>
            <a:ext cx="785818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Условия: инструментальный фактор </a:t>
            </a:r>
            <a:r>
              <a:rPr lang="ru-RU" sz="2700" dirty="0" smtClean="0">
                <a:solidFill>
                  <a:srgbClr val="002060"/>
                </a:solidFill>
              </a:rPr>
              <a:t>(результаты опроса)</a:t>
            </a:r>
            <a:endParaRPr lang="ru-RU" sz="27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4409" t="32056" r="15278" b="10817"/>
          <a:stretch>
            <a:fillRect/>
          </a:stretch>
        </p:blipFill>
        <p:spPr bwMode="auto">
          <a:xfrm>
            <a:off x="571472" y="1214422"/>
            <a:ext cx="814393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4861" t="27539" r="14861" b="13867"/>
          <a:stretch>
            <a:fillRect/>
          </a:stretch>
        </p:blipFill>
        <p:spPr bwMode="auto">
          <a:xfrm>
            <a:off x="714348" y="3786190"/>
            <a:ext cx="807249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Резюме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0322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Снижение количества участников и призёров МЭ и РЭ </a:t>
            </a:r>
            <a:r>
              <a:rPr lang="ru-RU" dirty="0" err="1" smtClean="0">
                <a:solidFill>
                  <a:srgbClr val="002060"/>
                </a:solidFill>
              </a:rPr>
              <a:t>ВсОШ</a:t>
            </a:r>
            <a:r>
              <a:rPr lang="ru-RU" dirty="0" smtClean="0">
                <a:solidFill>
                  <a:srgbClr val="002060"/>
                </a:solidFill>
              </a:rPr>
              <a:t>; Нет </a:t>
            </a:r>
            <a:r>
              <a:rPr lang="ru-RU" dirty="0" smtClean="0">
                <a:solidFill>
                  <a:srgbClr val="002060"/>
                </a:solidFill>
              </a:rPr>
              <a:t>программ олимпиадной подготовки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Решение заданий предварительного этапа </a:t>
            </a:r>
            <a:r>
              <a:rPr lang="ru-RU" dirty="0" err="1" smtClean="0">
                <a:solidFill>
                  <a:srgbClr val="002060"/>
                </a:solidFill>
              </a:rPr>
              <a:t>ВсОШ</a:t>
            </a:r>
            <a:r>
              <a:rPr lang="ru-RU" dirty="0" smtClean="0">
                <a:solidFill>
                  <a:srgbClr val="002060"/>
                </a:solidFill>
              </a:rPr>
              <a:t> на платформе </a:t>
            </a:r>
            <a:r>
              <a:rPr lang="en-US" dirty="0" err="1" smtClean="0">
                <a:solidFill>
                  <a:srgbClr val="002060"/>
                </a:solidFill>
              </a:rPr>
              <a:t>sirius.kursy</a:t>
            </a:r>
            <a:r>
              <a:rPr lang="ru-RU" smtClean="0">
                <a:solidFill>
                  <a:srgbClr val="002060"/>
                </a:solidFill>
              </a:rPr>
              <a:t>;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Проблема свободного пространства для индивидуальных занятий и занятий в малых группах;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Применение педагогически обоснованных форм, методов, средств и приёмов организации учебной деятельности;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Повышение уровня профессиональных компетенций учителей по вопросам выявления, поддержки, развития способностей детей;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КПК ИРО «Психолого-педагогический инструментарий сопровождения детской одарённости» (предлагается пакет </a:t>
            </a:r>
            <a:r>
              <a:rPr lang="ru-RU" dirty="0" err="1" smtClean="0">
                <a:solidFill>
                  <a:srgbClr val="002060"/>
                </a:solidFill>
              </a:rPr>
              <a:t>психодиагностик</a:t>
            </a:r>
            <a:r>
              <a:rPr lang="ru-RU" dirty="0" smtClean="0">
                <a:solidFill>
                  <a:srgbClr val="002060"/>
                </a:solidFill>
              </a:rPr>
              <a:t> и конструктор ИОМ одарённого ребёнка (октябрь 2023);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3889" r="14062" b="18169"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3479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002060"/>
                </a:solidFill>
              </a:rPr>
              <a:t>Цель работы с одарёнными детьми – содействие их превращению в одарённых взрослых, которые выступают в качестве ресурса поступательного развития человеческой цивилизации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9167" t="24336" r="30902" b="15449"/>
          <a:stretch>
            <a:fillRect/>
          </a:stretch>
        </p:blipFill>
        <p:spPr bwMode="auto">
          <a:xfrm>
            <a:off x="1285852" y="2071678"/>
            <a:ext cx="6500858" cy="433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Регламент и обсуждаемые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sz="1800" dirty="0" smtClean="0">
                <a:solidFill>
                  <a:srgbClr val="002060"/>
                </a:solidFill>
              </a:rPr>
              <a:t>Самостоятельное изучение и обсуждение материалов кейса в группах, формулирование объективного мнения для публичной защиты – 7 минут</a:t>
            </a:r>
          </a:p>
          <a:p>
            <a:pPr algn="just"/>
            <a:r>
              <a:rPr lang="ru-RU" sz="1800" dirty="0" smtClean="0">
                <a:solidFill>
                  <a:srgbClr val="002060"/>
                </a:solidFill>
              </a:rPr>
              <a:t>Выступление докладчика – 7 минут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5"/>
          <p:cNvGraphicFramePr>
            <a:graphicFrameLocks/>
          </p:cNvGraphicFramePr>
          <p:nvPr/>
        </p:nvGraphicFramePr>
        <p:xfrm>
          <a:off x="928662" y="1785926"/>
          <a:ext cx="7929618" cy="507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429684" cy="1571636"/>
          </a:xfrm>
        </p:spPr>
        <p:txBody>
          <a:bodyPr>
            <a:norm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</a:rPr>
              <a:t>Феномен детской одарённости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28736"/>
            <a:ext cx="8143932" cy="192882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Одарённый ребёнок выделяется яркими, очевидными, выдающимися достижениями (или имеет внутренние предпосылки для таких достижений) в том или ином виде деятельности. 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danii\Desktop\h-26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143248"/>
            <a:ext cx="3857652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Нормативно-правовая база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Федеральный закон «Об образовании в Российской Федерации» №273-ФЗ от 29 декабря 2012 г.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Постановление Правительства РФ от 04.10.2000 №751 «О национальной доктрине образования в Российской Федерации» (на период до 2025 г.).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Концепцию общенациональной системы выявления и развития молодых талантов, утверждена президентом РФ 03.04.2012г.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Приказ Министерства просвещения Российской Федерации от 27 ноября 2020 г. № 678 "Об утверждении Порядка проведения всероссийской олимпиады школьников".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ФГОС НОО, утверждён приказом Министерства просвещения РФ 31.05.21 №286.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ФГОС ООО, утверждён приказом Министерства просвещения РФ 31.05.21 №287.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Условия: педагогический фактор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3021" t="26248" r="20138" b="7362"/>
          <a:stretch>
            <a:fillRect/>
          </a:stretch>
        </p:blipFill>
        <p:spPr bwMode="auto">
          <a:xfrm>
            <a:off x="714348" y="2285992"/>
            <a:ext cx="785814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2664" t="64726" r="13763" b="15820"/>
          <a:stretch>
            <a:fillRect/>
          </a:stretch>
        </p:blipFill>
        <p:spPr bwMode="auto">
          <a:xfrm>
            <a:off x="714348" y="1285860"/>
            <a:ext cx="7929618" cy="80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279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b="1" dirty="0" smtClean="0">
                <a:solidFill>
                  <a:srgbClr val="002060"/>
                </a:solidFill>
              </a:rPr>
              <a:t>Динамика работы ОО по показателю 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«количество победителей и призеров 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всероссийской олимпиады школьников»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1625" t="47521" r="25500" b="8924"/>
          <a:stretch>
            <a:fillRect/>
          </a:stretch>
        </p:blipFill>
        <p:spPr bwMode="auto">
          <a:xfrm>
            <a:off x="395536" y="1628800"/>
            <a:ext cx="856895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ШЭ </a:t>
            </a:r>
            <a:r>
              <a:rPr lang="ru-RU" b="1" dirty="0" err="1" smtClean="0">
                <a:solidFill>
                  <a:srgbClr val="002060"/>
                </a:solidFill>
              </a:rPr>
              <a:t>ВсОШ</a:t>
            </a:r>
            <a:r>
              <a:rPr lang="ru-RU" b="1" dirty="0" smtClean="0">
                <a:solidFill>
                  <a:srgbClr val="002060"/>
                </a:solidFill>
              </a:rPr>
              <a:t> – 2022 </a:t>
            </a:r>
            <a:r>
              <a:rPr lang="ru-RU" sz="2400" b="1" dirty="0" smtClean="0">
                <a:solidFill>
                  <a:srgbClr val="002060"/>
                </a:solidFill>
              </a:rPr>
              <a:t>(всего участников 579)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626" t="21956" r="24625" b="18257"/>
          <a:stretch>
            <a:fillRect/>
          </a:stretch>
        </p:blipFill>
        <p:spPr bwMode="auto">
          <a:xfrm>
            <a:off x="611560" y="1124744"/>
            <a:ext cx="813690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ШЭ </a:t>
            </a:r>
            <a:r>
              <a:rPr lang="ru-RU" b="1" dirty="0" err="1" smtClean="0">
                <a:solidFill>
                  <a:srgbClr val="002060"/>
                </a:solidFill>
              </a:rPr>
              <a:t>ВсОШ</a:t>
            </a:r>
            <a:r>
              <a:rPr lang="ru-RU" b="1" dirty="0" smtClean="0">
                <a:solidFill>
                  <a:srgbClr val="002060"/>
                </a:solidFill>
              </a:rPr>
              <a:t> -2022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4501" t="27979" r="48250" b="8924"/>
          <a:stretch>
            <a:fillRect/>
          </a:stretch>
        </p:blipFill>
        <p:spPr bwMode="auto">
          <a:xfrm>
            <a:off x="611560" y="1214422"/>
            <a:ext cx="7920880" cy="516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2387</TotalTime>
  <Words>426</Words>
  <Application>Microsoft Office PowerPoint</Application>
  <PresentationFormat>Экран (4:3)</PresentationFormat>
  <Paragraphs>56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Начальная</vt:lpstr>
      <vt:lpstr>ИНДИВИДУАЛИЗАЦИЯ  ОБРАЗОВАТЕЛЬНОГО ПРОЦЕССА  РАЗЛИЧНЫХ ЦЕЛЕВЫХ ГРУПП ОБУЧАЮЩИХСЯ:   РЕБЁНОК  С ПРИЗНАКАМИ ОДАРЁННОСТИ В ОБРАЗОВАТЕЛЬНОМ ПРОСТРАНСТВЕ   </vt:lpstr>
      <vt:lpstr>Цель работы с одарёнными детьми – содействие их превращению в одарённых взрослых, которые выступают в качестве ресурса поступательного развития человеческой цивилизации  </vt:lpstr>
      <vt:lpstr>Регламент и обсуждаемые вопросы</vt:lpstr>
      <vt:lpstr>Феномен детской одарённости   </vt:lpstr>
      <vt:lpstr>Нормативно-правовая база</vt:lpstr>
      <vt:lpstr>Условия: педагогический фактор</vt:lpstr>
      <vt:lpstr>      Динамика работы ОО по показателю  «количество победителей и призеров  всероссийской олимпиады школьников»   </vt:lpstr>
      <vt:lpstr>ШЭ ВсОШ – 2022 (всего участников 579)  </vt:lpstr>
      <vt:lpstr>ШЭ ВсОШ -2022</vt:lpstr>
      <vt:lpstr>ВсОШ и другие ресурсы  поддержки одарённых детей</vt:lpstr>
      <vt:lpstr>Слайд 11</vt:lpstr>
      <vt:lpstr>Подготовительный этап ШЭ ВсОШ (sirius.kursy)</vt:lpstr>
      <vt:lpstr>ВсОШ и другие ресурсы  поддержки одарённых детей</vt:lpstr>
      <vt:lpstr>Слайд 14</vt:lpstr>
      <vt:lpstr>Ресурсы  поддержки одарённых детей</vt:lpstr>
      <vt:lpstr>Условия: инструментальный фактор (результаты опроса)</vt:lpstr>
      <vt:lpstr>Условия: инструментальный фактор (результаты опроса)</vt:lpstr>
      <vt:lpstr>Резюме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Механизмы и инструменты методического сопровождения педагогов по формированию функциональной грамотности</dc:title>
  <dc:creator>ирина лодягина</dc:creator>
  <cp:lastModifiedBy>Учитель</cp:lastModifiedBy>
  <cp:revision>211</cp:revision>
  <dcterms:created xsi:type="dcterms:W3CDTF">2022-03-13T07:10:27Z</dcterms:created>
  <dcterms:modified xsi:type="dcterms:W3CDTF">2022-12-01T07:06:30Z</dcterms:modified>
</cp:coreProperties>
</file>