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2" r:id="rId3"/>
    <p:sldId id="264" r:id="rId4"/>
    <p:sldId id="258" r:id="rId5"/>
    <p:sldId id="256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74" r:id="rId14"/>
    <p:sldId id="268" r:id="rId15"/>
    <p:sldId id="269" r:id="rId16"/>
    <p:sldId id="271" r:id="rId17"/>
    <p:sldId id="273" r:id="rId18"/>
    <p:sldId id="270" r:id="rId19"/>
    <p:sldId id="275" r:id="rId20"/>
    <p:sldId id="259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0604" autoAdjust="0"/>
  </p:normalViewPr>
  <p:slideViewPr>
    <p:cSldViewPr>
      <p:cViewPr varScale="1">
        <p:scale>
          <a:sx n="68" d="100"/>
          <a:sy n="68" d="100"/>
        </p:scale>
        <p:origin x="-15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BE2F4D5-0B5D-4FE6-8A48-4A4A2B35EE9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B90B046-F030-4D01-B575-084D32C8F7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0%BE%D0%B6%D0%B0%D1%80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0%D0%B2%D0%B0%D1%80%D0%B8%D0%B9%D0%BD%D0%BE-%D1%81%D0%BF%D0%B0%D1%81%D0%B0%D1%82%D0%B5%D0%BB%D1%8C%D0%BD%D1%8B%D0%B5_%D1%80%D0%B0%D0%B1%D0%BE%D1%82%D1%8B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63272" cy="2033452"/>
          </a:xfrm>
        </p:spPr>
        <p:txBody>
          <a:bodyPr/>
          <a:lstStyle/>
          <a:p>
            <a:r>
              <a:rPr lang="ru-RU" sz="6000" dirty="0" smtClean="0"/>
              <a:t>МЧС </a:t>
            </a:r>
            <a:r>
              <a:rPr lang="ru-RU" sz="4800" dirty="0" smtClean="0"/>
              <a:t>Яр. Обл.</a:t>
            </a:r>
          </a:p>
          <a:p>
            <a:r>
              <a:rPr lang="ru-RU" sz="4800" dirty="0" smtClean="0"/>
              <a:t>(пожарная охрана)</a:t>
            </a:r>
            <a:endParaRPr lang="ru-RU" sz="6000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ПРЕЗЕНТАЦИЯ ПО ТЕМЕ: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20416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Разведка места пожара, аварийно-спасательные работы, связанные с тушением пожаров, развертывание сил и средств, ликвидация горения и специальные работы, по решению руководителя тушения пожара и при достаточности сил и средств на месте пожара, выполняются одновременно.</a:t>
            </a:r>
            <a:endParaRPr lang="ru-RU" sz="2400" dirty="0"/>
          </a:p>
        </p:txBody>
      </p:sp>
      <p:pic>
        <p:nvPicPr>
          <p:cNvPr id="7" name="Содержимое 6" descr="i (3)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457200" y="2537471"/>
            <a:ext cx="3898900" cy="2937171"/>
          </a:xfrm>
        </p:spPr>
      </p:pic>
      <p:pic>
        <p:nvPicPr>
          <p:cNvPr id="8" name="Содержимое 7" descr="450687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4648200" y="2613223"/>
            <a:ext cx="3811588" cy="2858691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 (4)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79512" y="1628800"/>
            <a:ext cx="3456384" cy="417646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51920" y="152400"/>
            <a:ext cx="5292080" cy="6516960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Действия по тушению пожаров начинаются с момента получения сообщения о пожаре пожарной охраной, считаются законченными по возвращении подразделения пожарной охраны на место постоянной дислокации и включают в себя:</a:t>
            </a:r>
            <a:br>
              <a:rPr lang="ru-RU" sz="2400" dirty="0" smtClean="0"/>
            </a:br>
            <a:r>
              <a:rPr lang="ru-RU" sz="2400" dirty="0" smtClean="0"/>
              <a:t>прием и обработку сообщения о пожаре (вызове);</a:t>
            </a:r>
            <a:br>
              <a:rPr lang="ru-RU" sz="2400" dirty="0" smtClean="0"/>
            </a:br>
            <a:r>
              <a:rPr lang="ru-RU" sz="2400" dirty="0" smtClean="0"/>
              <a:t>выезд и следование к месту пожара (вызова);</a:t>
            </a:r>
            <a:br>
              <a:rPr lang="ru-RU" sz="2400" dirty="0" smtClean="0"/>
            </a:br>
            <a:r>
              <a:rPr lang="ru-RU" sz="2400" dirty="0" smtClean="0"/>
              <a:t>разведку места пожара;</a:t>
            </a:r>
            <a:br>
              <a:rPr lang="ru-RU" sz="2400" dirty="0" smtClean="0"/>
            </a:br>
            <a:r>
              <a:rPr lang="ru-RU" sz="2400" dirty="0" smtClean="0"/>
              <a:t>аварийно-спасательные работы, связанные с тушением пожаров;</a:t>
            </a:r>
            <a:br>
              <a:rPr lang="ru-RU" sz="2400" dirty="0" smtClean="0"/>
            </a:br>
            <a:r>
              <a:rPr lang="ru-RU" sz="2400" dirty="0" smtClean="0"/>
              <a:t>развертывание сил и средств;</a:t>
            </a:r>
            <a:br>
              <a:rPr lang="ru-RU" sz="2400" dirty="0" smtClean="0"/>
            </a:br>
            <a:r>
              <a:rPr lang="ru-RU" sz="2400" dirty="0" smtClean="0"/>
              <a:t>ликвидацию горения;</a:t>
            </a:r>
            <a:br>
              <a:rPr lang="ru-RU" sz="2400" dirty="0" smtClean="0"/>
            </a:br>
            <a:r>
              <a:rPr lang="ru-RU" sz="2400" dirty="0" smtClean="0"/>
              <a:t>специальные работы;</a:t>
            </a:r>
            <a:br>
              <a:rPr lang="ru-RU" sz="2400" dirty="0" smtClean="0"/>
            </a:br>
            <a:r>
              <a:rPr lang="ru-RU" sz="2400" dirty="0" smtClean="0"/>
              <a:t>сбор и возвращение к месту постоянного расположения.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564904"/>
            <a:ext cx="1378496" cy="3531096"/>
          </a:xfrm>
        </p:spPr>
        <p:txBody>
          <a:bodyPr>
            <a:normAutofit/>
          </a:bodyPr>
          <a:lstStyle/>
          <a:p>
            <a:r>
              <a:rPr lang="ru-RU" sz="800" dirty="0" smtClean="0"/>
              <a:t>.</a:t>
            </a:r>
            <a:endParaRPr lang="ru-RU" sz="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52400"/>
            <a:ext cx="8964488" cy="670560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При тушении пожаров проводятся необходимые действия по обеспечению безопасности людей, спасению имущества, в том числе:</a:t>
            </a:r>
            <a:br>
              <a:rPr lang="ru-RU" sz="2800" dirty="0" smtClean="0"/>
            </a:br>
            <a:r>
              <a:rPr lang="ru-RU" sz="2800" dirty="0" smtClean="0"/>
              <a:t>проникновение в места распространения (возможного распространения) пожаров и их опасных проявлений;</a:t>
            </a:r>
            <a:br>
              <a:rPr lang="ru-RU" sz="2800" dirty="0" smtClean="0"/>
            </a:br>
            <a:r>
              <a:rPr lang="ru-RU" sz="2800" dirty="0" smtClean="0"/>
              <a:t>создание условий, препятствующих развитию пожаров и обеспечивающих их ликвидацию;</a:t>
            </a:r>
            <a:br>
              <a:rPr lang="ru-RU" sz="2800" dirty="0" smtClean="0"/>
            </a:br>
            <a:r>
              <a:rPr lang="ru-RU" sz="2800" dirty="0" smtClean="0"/>
              <a:t>использование на безвозмездной основе средств связи, транспорта, оборудования;</a:t>
            </a:r>
            <a:br>
              <a:rPr lang="ru-RU" sz="2800" dirty="0" smtClean="0"/>
            </a:br>
            <a:r>
              <a:rPr lang="ru-RU" sz="2800" dirty="0" smtClean="0"/>
              <a:t>ограничение или запрещение доступа к местам пожаров, а также ограничение или запрещение движения транспорта и пешеходов на прилегающих к ним территориях;</a:t>
            </a:r>
            <a:br>
              <a:rPr lang="ru-RU" sz="2800" dirty="0" smtClean="0"/>
            </a:br>
            <a:r>
              <a:rPr lang="ru-RU" sz="2800" dirty="0" smtClean="0"/>
              <a:t>эвакуация с мест пожаров людей и имущества.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51520" y="188641"/>
            <a:ext cx="8712968" cy="641591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800" dirty="0" smtClean="0"/>
              <a:t>…</a:t>
            </a:r>
            <a:endParaRPr lang="ru-RU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презентация!\4276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79512" y="-1755576"/>
            <a:ext cx="8784976" cy="8352928"/>
          </a:xfrm>
        </p:spPr>
        <p:txBody>
          <a:bodyPr>
            <a:noAutofit/>
          </a:bodyPr>
          <a:lstStyle/>
          <a:p>
            <a:r>
              <a:rPr lang="ru-RU" sz="2400" dirty="0" smtClean="0"/>
              <a:t>Непосредственное руководство тушением пожара осуществляется руководителем тушения пожара (РТП) — прибывшим на пожар старшим оперативным должностным лицом пожарной охраны (если не установлено иное), которое управляет на принципах единоначалия личным составом пожарной охраны, участвующим в выполнении боевых действий по тушению пожара, а также привлеченными к тушению пожара силами. Руководитель тушения пожара отвечает за выполнение боевой задачи, за безопасность личного состава пожарной охраны участвующего в выполнении боевых действий по тушению пожара, и привлеченных к тушению пожара сил. Руководитель тушения пожара устанавливает границы территории, на которой осуществляются боевые действия по тушению пожара, порядок и особенности указанных действий, а также принимает решения о спасении людей, имущества при пожаре. При необходимости руководитель тушения пожара принимает иные решения, в том числе ограничивающие права должностных лиц и граждан на указанной территории.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41820_image_largeu1p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467544" y="260648"/>
            <a:ext cx="8352928" cy="626469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800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-61555"/>
            <a:ext cx="57708" cy="12311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.быть </a:t>
            </a:r>
            <a:r>
              <a:rPr lang="ru-RU" b="1" dirty="0" smtClean="0"/>
              <a:t>пожарным</a:t>
            </a:r>
            <a:r>
              <a:rPr lang="ru-RU" dirty="0" smtClean="0"/>
              <a:t> отважным, А совсем не..</a:t>
            </a:r>
            <a:endParaRPr lang="ru-RU" dirty="0"/>
          </a:p>
        </p:txBody>
      </p:sp>
      <p:pic>
        <p:nvPicPr>
          <p:cNvPr id="4" name="Содержимое 3" descr="i (6)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395536" y="1556792"/>
            <a:ext cx="4061678" cy="4320480"/>
          </a:xfrm>
        </p:spPr>
      </p:pic>
      <p:pic>
        <p:nvPicPr>
          <p:cNvPr id="6" name="Содержимое 5" descr="fa179520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4648200" y="1556792"/>
            <a:ext cx="4316288" cy="4320479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91025324_sudno-na-vozd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547664" y="2690664"/>
            <a:ext cx="6096000" cy="416733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700536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самых тяжелых условиях в таких городах-героях, как Ленинград, Сталинград, Смоленск, Севастополь, Одесса, пожарные были непосредственно в бою. Они были родом войск, который принес огромную помощь Красной Армии. В летописях пожарной славы записаны сотни и сотни имен героев, дела которых являются поучением для новых поколений пожарной охраны.</a:t>
            </a:r>
            <a:endParaRPr lang="ru-RU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Kc8IudPqhFlikLLRTbnnyF65vsNQu5yw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323528" y="1628800"/>
            <a:ext cx="8424936" cy="482453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ПОЖАРНЫЙ-это не профессия, это  </a:t>
            </a:r>
            <a:r>
              <a:rPr lang="ru-RU" u="sng" dirty="0" smtClean="0"/>
              <a:t>призвание!!!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 (8)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907704" y="1700808"/>
            <a:ext cx="4602685" cy="4572000"/>
          </a:xfrm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МЧС                                  Росси.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82554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Извещения Организационного комитета 4 Международного пожарного конгресса в Санкт-Петербурге. 1215 мая 1912г.</a:t>
            </a:r>
          </a:p>
          <a:p>
            <a:pPr marL="457200" indent="-457200">
              <a:buAutoNum type="arabicPeriod"/>
            </a:pPr>
            <a:r>
              <a:rPr lang="ru-RU" dirty="0" smtClean="0"/>
              <a:t> Обязательные постановления по устройству пожарных частей</a:t>
            </a:r>
          </a:p>
          <a:p>
            <a:pPr marL="457200" indent="-457200">
              <a:buAutoNum type="arabicPeriod"/>
            </a:pPr>
            <a:r>
              <a:rPr lang="ru-RU" dirty="0" smtClean="0"/>
              <a:t>1. </a:t>
            </a:r>
            <a:r>
              <a:rPr lang="ru-RU" dirty="0" err="1" smtClean="0"/>
              <a:t>Айполов</a:t>
            </a:r>
            <a:r>
              <a:rPr lang="ru-RU" dirty="0" smtClean="0"/>
              <a:t> Г.Н. История Марийской АССР. </a:t>
            </a:r>
            <a:r>
              <a:rPr lang="ru-RU" dirty="0" err="1" smtClean="0"/>
              <a:t>ЙошкарОла</a:t>
            </a:r>
            <a:r>
              <a:rPr lang="ru-RU" dirty="0" smtClean="0"/>
              <a:t>, 1980.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Список использованной литературы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Презентацию выполняла: </a:t>
            </a:r>
            <a:r>
              <a:rPr lang="ru-RU" sz="2400" dirty="0" err="1" smtClean="0"/>
              <a:t>Дворникова</a:t>
            </a:r>
            <a:r>
              <a:rPr lang="ru-RU" sz="2400" dirty="0" smtClean="0"/>
              <a:t>  Екатерина Сергеевна 11 а </a:t>
            </a:r>
            <a:r>
              <a:rPr lang="ru-RU" sz="2400" dirty="0" err="1" smtClean="0"/>
              <a:t>кл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Руководитель: Рыжкова Ирина Ивановна.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20px-FirePhotography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75655" y="2636912"/>
            <a:ext cx="6116707" cy="422108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1250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Пожарная охрана</a:t>
            </a:r>
            <a:r>
              <a:rPr lang="ru-RU" sz="2800" dirty="0" smtClean="0"/>
              <a:t> — совокупность созданных в установленном порядке органов управления, подразделений и организаций, предназначенных для организации профилактики </a:t>
            </a:r>
            <a:r>
              <a:rPr lang="ru-RU" sz="2800" dirty="0" smtClean="0">
                <a:hlinkClick r:id="rId3" tooltip="Пожар"/>
              </a:rPr>
              <a:t>пожаров</a:t>
            </a:r>
            <a:r>
              <a:rPr lang="ru-RU" sz="2800" dirty="0" smtClean="0"/>
              <a:t>, их тушения и проведения возложенных на них </a:t>
            </a:r>
            <a:r>
              <a:rPr lang="ru-RU" sz="2800" dirty="0" smtClean="0">
                <a:hlinkClick r:id="rId4" tooltip="Аварийно-спасательные работы"/>
              </a:rPr>
              <a:t>аварийно-спасательных работ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516960"/>
          </a:xfrm>
        </p:spPr>
        <p:txBody>
          <a:bodyPr>
            <a:noAutofit/>
          </a:bodyPr>
          <a:lstStyle/>
          <a:p>
            <a:r>
              <a:rPr lang="ru-RU" sz="3600" dirty="0" smtClean="0"/>
              <a:t>Более 50% от общего числа пожарных в Европе и Америке составляют добровольцы, причем довольно внушительный процент из них женщины, которые выполняют ту же работу, что и мужчины. Зарубежный опыт показывает, что создание добровольной пожарной охраны (ДПО) – это наиболее рациональное средство противопожарной защиты, особенно в небольших и труднодоступных населенных пунктах.</a:t>
            </a: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 (2)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2651760" y="1524000"/>
            <a:ext cx="3840480" cy="4572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92424"/>
          </a:xfrm>
        </p:spPr>
        <p:txBody>
          <a:bodyPr>
            <a:normAutofit fontScale="90000"/>
          </a:bodyPr>
          <a:lstStyle/>
          <a:p>
            <a:r>
              <a:rPr lang="ru-RU" dirty="0"/>
              <a:t>Первая </a:t>
            </a:r>
            <a:r>
              <a:rPr lang="ru-RU" b="1" dirty="0"/>
              <a:t>пожарная</a:t>
            </a:r>
            <a:r>
              <a:rPr lang="ru-RU" dirty="0"/>
              <a:t> каланча в </a:t>
            </a:r>
            <a:r>
              <a:rPr lang="ru-RU" b="1" dirty="0"/>
              <a:t>Рыбинске</a:t>
            </a:r>
            <a:r>
              <a:rPr lang="ru-RU" dirty="0"/>
              <a:t> была построена в 1843 году.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i (5)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1475656" y="1772816"/>
            <a:ext cx="6480720" cy="468052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 </a:t>
            </a:r>
            <a:r>
              <a:rPr lang="ru-RU" b="1" dirty="0" smtClean="0"/>
              <a:t>Рыбинске</a:t>
            </a:r>
            <a:r>
              <a:rPr lang="ru-RU" dirty="0" smtClean="0"/>
              <a:t> выпустили скоростной </a:t>
            </a:r>
            <a:r>
              <a:rPr lang="ru-RU" b="1" dirty="0" smtClean="0"/>
              <a:t>катер</a:t>
            </a:r>
            <a:r>
              <a:rPr lang="ru-RU" dirty="0" smtClean="0"/>
              <a:t> для МЧС России.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629400" y="457200"/>
            <a:ext cx="678904" cy="595536"/>
          </a:xfrm>
        </p:spPr>
        <p:txBody>
          <a:bodyPr>
            <a:normAutofit/>
          </a:bodyPr>
          <a:lstStyle/>
          <a:p>
            <a:r>
              <a:rPr lang="ru-RU" sz="800" dirty="0" smtClean="0"/>
              <a:t>..</a:t>
            </a:r>
            <a:endParaRPr lang="ru-RU" sz="800" dirty="0"/>
          </a:p>
        </p:txBody>
      </p:sp>
      <p:pic>
        <p:nvPicPr>
          <p:cNvPr id="7" name="Рисунок 6" descr="m_5245.jpg"/>
          <p:cNvPicPr>
            <a:picLocks noGrp="1" noChangeAspect="1"/>
          </p:cNvPicPr>
          <p:nvPr>
            <p:ph type="pic" idx="1"/>
          </p:nvPr>
        </p:nvPicPr>
        <p:blipFill>
          <a:blip r:embed="rId2" cstate="screen"/>
          <a:srcRect/>
          <a:stretch>
            <a:fillRect/>
          </a:stretch>
        </p:blipFill>
        <p:spPr/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6629400" y="692696"/>
            <a:ext cx="2057400" cy="532710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СКОРОСТНОЙ  </a:t>
            </a:r>
          </a:p>
          <a:p>
            <a:r>
              <a:rPr lang="ru-RU" sz="1800" dirty="0" smtClean="0"/>
              <a:t>КАТЕР</a:t>
            </a:r>
          </a:p>
          <a:p>
            <a:r>
              <a:rPr lang="ru-RU" sz="1800" dirty="0" smtClean="0"/>
              <a:t>ДЛЯ</a:t>
            </a:r>
          </a:p>
          <a:p>
            <a:r>
              <a:rPr lang="ru-RU" sz="1800" dirty="0" smtClean="0"/>
              <a:t>МЧС</a:t>
            </a:r>
          </a:p>
          <a:p>
            <a:r>
              <a:rPr lang="ru-RU" sz="1800" dirty="0" smtClean="0"/>
              <a:t>РОССИИ.</a:t>
            </a:r>
          </a:p>
          <a:p>
            <a:r>
              <a:rPr lang="ru-RU" sz="1800" dirty="0" smtClean="0"/>
              <a:t>Город Рыбинск.</a:t>
            </a:r>
            <a:endParaRPr lang="ru-RU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2088232"/>
          </a:xfrm>
        </p:spPr>
        <p:txBody>
          <a:bodyPr>
            <a:noAutofit/>
          </a:bodyPr>
          <a:lstStyle/>
          <a:p>
            <a:r>
              <a:rPr lang="ru-RU" sz="2000" dirty="0" smtClean="0"/>
              <a:t>Прежде чем приступить к локализации возгорания необходимо обесточить электрическую сеть, эвакуировать людей. Поэтому одним из главных элементов учения стала отработка совместных действий огнеборцев и аварийной службы контактной сети.</a:t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10" name="Содержимое 9" descr="i (1)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683568" y="1700808"/>
            <a:ext cx="3456384" cy="4854448"/>
          </a:xfrm>
        </p:spPr>
      </p:pic>
      <p:pic>
        <p:nvPicPr>
          <p:cNvPr id="11" name="Содержимое 10" descr="487220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4427984" y="1700808"/>
            <a:ext cx="4279454" cy="489654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50px-BalNPP_mane2.jpg"/>
          <p:cNvPicPr>
            <a:picLocks noGrp="1" noChangeAspect="1"/>
          </p:cNvPicPr>
          <p:nvPr>
            <p:ph idx="1"/>
          </p:nvPr>
        </p:nvPicPr>
        <p:blipFill>
          <a:blip r:embed="rId2" cstate="screen"/>
          <a:stretch>
            <a:fillRect/>
          </a:stretch>
        </p:blipFill>
        <p:spPr>
          <a:xfrm>
            <a:off x="971600" y="1412776"/>
            <a:ext cx="7272808" cy="5256584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Боевое развёртывание.</a:t>
            </a:r>
            <a:endParaRPr lang="ru-RU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348</Words>
  <Application>Microsoft Office PowerPoint</Application>
  <PresentationFormat>Экран (4:3)</PresentationFormat>
  <Paragraphs>34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Бумажная</vt:lpstr>
      <vt:lpstr>ПРЕЗЕНТАЦИЯ ПО ТЕМЕ:</vt:lpstr>
      <vt:lpstr>МЧС                                  Росси.</vt:lpstr>
      <vt:lpstr>Пожарная охрана — совокупность созданных в установленном порядке органов управления, подразделений и организаций, предназначенных для организации профилактики пожаров, их тушения и проведения возложенных на них аварийно-спасательных работ.</vt:lpstr>
      <vt:lpstr>Более 50% от общего числа пожарных в Европе и Америке составляют добровольцы, причем довольно внушительный процент из них женщины, которые выполняют ту же работу, что и мужчины. Зарубежный опыт показывает, что создание добровольной пожарной охраны (ДПО) – это наиболее рациональное средство противопожарной защиты, особенно в небольших и труднодоступных населенных пунктах.</vt:lpstr>
      <vt:lpstr>Первая пожарная каланча в Рыбинске была построена в 1843 году.</vt:lpstr>
      <vt:lpstr>В Рыбинске выпустили скоростной катер для МЧС России.</vt:lpstr>
      <vt:lpstr>..</vt:lpstr>
      <vt:lpstr>Прежде чем приступить к локализации возгорания необходимо обесточить электрическую сеть, эвакуировать людей. Поэтому одним из главных элементов учения стала отработка совместных действий огнеборцев и аварийной службы контактной сети. </vt:lpstr>
      <vt:lpstr>Боевое развёртывание.</vt:lpstr>
      <vt:lpstr>Разведка места пожара, аварийно-спасательные работы, связанные с тушением пожаров, развертывание сил и средств, ликвидация горения и специальные работы, по решению руководителя тушения пожара и при достаточности сил и средств на месте пожара, выполняются одновременно.</vt:lpstr>
      <vt:lpstr>Действия по тушению пожаров начинаются с момента получения сообщения о пожаре пожарной охраной, считаются законченными по возвращении подразделения пожарной охраны на место постоянной дислокации и включают в себя: прием и обработку сообщения о пожаре (вызове); выезд и следование к месту пожара (вызова); разведку места пожара; аварийно-спасательные работы, связанные с тушением пожаров; развертывание сил и средств; ликвидацию горения; специальные работы; сбор и возвращение к месту постоянного расположения. </vt:lpstr>
      <vt:lpstr>При тушении пожаров проводятся необходимые действия по обеспечению безопасности людей, спасению имущества, в том числе: проникновение в места распространения (возможного распространения) пожаров и их опасных проявлений; создание условий, препятствующих развитию пожаров и обеспечивающих их ликвидацию; использование на безвозмездной основе средств связи, транспорта, оборудования; ограничение или запрещение доступа к местам пожаров, а также ограничение или запрещение движения транспорта и пешеходов на прилегающих к ним территориях; эвакуация с мест пожаров людей и имущества. </vt:lpstr>
      <vt:lpstr>…</vt:lpstr>
      <vt:lpstr>Слайд 14</vt:lpstr>
      <vt:lpstr>Непосредственное руководство тушением пожара осуществляется руководителем тушения пожара (РТП) — прибывшим на пожар старшим оперативным должностным лицом пожарной охраны (если не установлено иное), которое управляет на принципах единоначалия личным составом пожарной охраны, участвующим в выполнении боевых действий по тушению пожара, а также привлеченными к тушению пожара силами. Руководитель тушения пожара отвечает за выполнение боевой задачи, за безопасность личного состава пожарной охраны участвующего в выполнении боевых действий по тушению пожара, и привлеченных к тушению пожара сил. Руководитель тушения пожара устанавливает границы территории, на которой осуществляются боевые действия по тушению пожара, порядок и особенности указанных действий, а также принимает решения о спасении людей, имущества при пожаре. При необходимости руководитель тушения пожара принимает иные решения, в том числе ограничивающие права должностных лиц и граждан на указанной территории.</vt:lpstr>
      <vt:lpstr>. </vt:lpstr>
      <vt:lpstr>.быть пожарным отважным, А совсем не..</vt:lpstr>
      <vt:lpstr>В самых тяжелых условиях в таких городах-героях, как Ленинград, Сталинград, Смоленск, Севастополь, Одесса, пожарные были непосредственно в бою. Они были родом войск, который принес огромную помощь Красной Армии. В летописях пожарной славы записаны сотни и сотни имен героев, дела которых являются поучением для новых поколений пожарной охраны.</vt:lpstr>
      <vt:lpstr>ПОЖАРНЫЙ-это не профессия, это  призвание!!!</vt:lpstr>
      <vt:lpstr>Список использованной литературы</vt:lpstr>
      <vt:lpstr>Презентацию выполняла: Дворникова  Екатерина Сергеевна 11 а кл.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Первая пожарная каланча в Рыбинске была построена в 1843 году.</dc:title>
  <dc:creator>Admin</dc:creator>
  <cp:lastModifiedBy>Anton</cp:lastModifiedBy>
  <cp:revision>14</cp:revision>
  <dcterms:created xsi:type="dcterms:W3CDTF">2012-02-07T14:36:47Z</dcterms:created>
  <dcterms:modified xsi:type="dcterms:W3CDTF">2020-10-25T15:56:18Z</dcterms:modified>
</cp:coreProperties>
</file>