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5" r:id="rId4"/>
    <p:sldId id="279" r:id="rId5"/>
    <p:sldId id="276" r:id="rId6"/>
    <p:sldId id="277" r:id="rId7"/>
    <p:sldId id="280" r:id="rId8"/>
    <p:sldId id="281" r:id="rId9"/>
    <p:sldId id="282" r:id="rId10"/>
    <p:sldId id="284" r:id="rId11"/>
    <p:sldId id="285" r:id="rId12"/>
    <p:sldId id="286" r:id="rId13"/>
    <p:sldId id="278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15F7"/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Соискание на статус 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«МУНИЦИПАЛЬНАЯ ИННОВАЦИОННАЯ ПЛОЩАДКА»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ОК «Взлёт»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484784"/>
            <a:ext cx="8136904" cy="252028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Формирование </a:t>
            </a: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модели </a:t>
            </a:r>
            <a:endParaRPr kumimoji="0" lang="ru-RU" sz="71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бесшовного инженерного образования</a:t>
            </a:r>
            <a:r>
              <a:rPr kumimoji="0" lang="ru-RU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условиях образовательного комплекса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l="9838" t="18773" r="28738" b="19628"/>
          <a:stretch>
            <a:fillRect/>
          </a:stretch>
        </p:blipFill>
        <p:spPr bwMode="auto">
          <a:xfrm>
            <a:off x="2699792" y="3212976"/>
            <a:ext cx="59046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План –график работ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08720"/>
            <a:ext cx="8136904" cy="273630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980729"/>
            <a:ext cx="8064896" cy="26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Методический марафон «От дошкольника к инженеру»: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Практикум по обучению рисованию на планшетах «Рисуем                          по-новому»,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воркшопы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«Полет инженерной мысли. Знакомство                        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квадрокоптером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», «Создание логотипа», знакомство                                         с интерактивной средой программирования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Scratch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J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unior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,  опытно-экспериментальная площадка «Я не волшебник, я только учусь» - демонстрация химических реакций, фестиваль изобретательских практик (дошкольный уровень) и т.д.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март 2026 –сентябрь 2027 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C:\Users\danii\Desktop\children-flying-drone-outside-girl-controlling-drone-with-remote-boys-running-jumping-flat-vector-illustration-technology-entertainment-concept-banner-website-design-landing-web-page_179970-5581.jpg"/>
          <p:cNvPicPr>
            <a:picLocks noChangeAspect="1" noChangeArrowheads="1"/>
          </p:cNvPicPr>
          <p:nvPr/>
        </p:nvPicPr>
        <p:blipFill>
          <a:blip r:embed="rId4" cstate="print"/>
          <a:srcRect l="4723" t="5038" r="2398" b="6901"/>
          <a:stretch>
            <a:fillRect/>
          </a:stretch>
        </p:blipFill>
        <p:spPr bwMode="auto">
          <a:xfrm>
            <a:off x="3131840" y="3717032"/>
            <a:ext cx="55446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Основные механизмы реализации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08720"/>
            <a:ext cx="8136904" cy="2952328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862552"/>
            <a:ext cx="79928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Реализации программ дополнительных учебных курсов: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Физика для дошкольников. Приглашение в физику; Физика в игрушках. Физика в сказках.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Химия на каждом шагу. Перекресток наук: химия и физика. Мир кристаллов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Исследование микробов; Природа–Инженерия–Бионика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Математические головоломки. Математические игры и стратегии.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Программирование в среде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Scratch Junior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. Игры для начинающих программистов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Современные 3D-принтеры. Их устройство, принцип действия, применение.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Лего-конструирование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;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Lego English club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Технический английский язык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danii\Desktop\6091568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8607" y="3933056"/>
            <a:ext cx="3010224" cy="2520279"/>
          </a:xfrm>
          <a:prstGeom prst="rect">
            <a:avLst/>
          </a:prstGeom>
          <a:noFill/>
        </p:spPr>
      </p:pic>
      <p:pic>
        <p:nvPicPr>
          <p:cNvPr id="1027" name="Picture 3" descr="C:\Users\danii\Desktop\ae6a695f-f662-5745-aba9-c2bf26a3c3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933056"/>
            <a:ext cx="309634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Мониторинг процесса и результатов реализации проекта.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Оценка эффективности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196752"/>
            <a:ext cx="8136904" cy="2664296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1203634"/>
            <a:ext cx="79928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Показатели эффективности: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– количество выпускников профильных классов, поступивших в вуз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на места, выделенные для целевого набора по приоритетным                          для предприятия направлениям;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– количество реализованных сетевых программ, направленных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 углубленное изучение математики и естественнонаучных предметов  и профориентацию, а также на проведение совместных мероприятий.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40962" name="Picture 2" descr="C:\Users\danii\Desktop\_gluster_2020_7_9_423efc6dd45c2e20e8fffda8bbd1722f_original.85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33056"/>
            <a:ext cx="475252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Соискание на статус 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«МУНИЦИПАЛЬНАЯ ИННОВАЦИОННАЯ ПЛОЩАДКА»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ОК «Взлёт»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484784"/>
            <a:ext cx="8136904" cy="252028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Формирование модели </a:t>
            </a:r>
            <a:endParaRPr kumimoji="0" lang="ru-RU" sz="71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бесшовного инженерного образования</a:t>
            </a:r>
            <a:r>
              <a:rPr kumimoji="0" lang="ru-RU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условиях образовательного комплекса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l="9838" t="18773" r="28738" b="19628"/>
          <a:stretch>
            <a:fillRect/>
          </a:stretch>
        </p:blipFill>
        <p:spPr bwMode="auto">
          <a:xfrm>
            <a:off x="2987824" y="3212976"/>
            <a:ext cx="56166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Актуальность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08720"/>
            <a:ext cx="4824536" cy="2304256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Учитель\Desktop\041023b5a58b5e54ff0804318e2f55e1.jpg"/>
          <p:cNvPicPr>
            <a:picLocks noChangeAspect="1" noChangeArrowheads="1"/>
          </p:cNvPicPr>
          <p:nvPr/>
        </p:nvPicPr>
        <p:blipFill>
          <a:blip r:embed="rId4" cstate="print"/>
          <a:srcRect l="16889" t="4627" r="11581" b="4058"/>
          <a:stretch>
            <a:fillRect/>
          </a:stretch>
        </p:blipFill>
        <p:spPr bwMode="auto">
          <a:xfrm>
            <a:off x="4932040" y="3284984"/>
            <a:ext cx="3816424" cy="316835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15254" t="22875" r="30508" b="20601"/>
          <a:stretch>
            <a:fillRect/>
          </a:stretch>
        </p:blipFill>
        <p:spPr bwMode="auto">
          <a:xfrm>
            <a:off x="467544" y="3284984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9552" y="908720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«Несмотря на принимаемые меры, сохраняется острый дефицит инженерно-технических кадров и работников,                         в том числе конструкторов и технологов.                   На сегодняшний день общая потребность предприятий авиапрома составляет свыше     14 тыс. человек», — заявил Николай Патрушев,  секретарь Совбеза РФ.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30413" t="23751" r="30016" b="23750"/>
          <a:stretch>
            <a:fillRect/>
          </a:stretch>
        </p:blipFill>
        <p:spPr bwMode="auto">
          <a:xfrm>
            <a:off x="5364088" y="836713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8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Нормативно-правовое обеспечение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80728"/>
            <a:ext cx="8352928" cy="561662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05273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Указ Президента РФ от 28.02.2024 г. № 145  «О Стратегии научно-технологического развития Российской Федерации»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6288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«Развитие муниципальной системы образования в городском округе г. Рыбинск Ярославской области» в редакции от 2025 г.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2276872"/>
            <a:ext cx="1459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43,5%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2276872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доля детей, охваченных дополнительными развивающими программами технической и естественнонаучной направленности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227687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100,0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276872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доля образовательных организаций, реализующих проекты взаимодействия                            с промышленным сектором, ВУЗами и УСПО           в Рыбинске, в том числе «</a:t>
            </a:r>
            <a:r>
              <a:rPr lang="ru-RU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797152"/>
            <a:ext cx="1459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96,0%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23728" y="4725144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доля педагогов МСО, повысивших профессиональную компетенцию, используя различные ресурсы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653136"/>
            <a:ext cx="1516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55,5%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4509120"/>
            <a:ext cx="27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доля образовательных организаций, реализующих Единую модель профессиональной ориентации                              на продвинутом уровне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42493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Формирование модели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бесшовного инженерного 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2924944"/>
            <a:ext cx="7992888" cy="316835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danii\Desktop\7257b8fc-80b8-4d13-bc26-bd8a183d1b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600400" cy="16561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99592" y="3140968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Реализация программ естественнонаучного и технологического профилей образования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Опыт предыдущих МИП  по направлению профессионально-ориентационной деятельности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Внедрение Единой модели профессиональной ориентации                     на продвинутом уровне </a:t>
            </a: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Открытие инженерных 5, 6, 7, 10, 11 классов в СОШ № 23, 30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530120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ДОУ № 115, 113, 34 с 2024 года -  пилоты проекта ранней профориентации совместно с РПЭК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danii\Desktop\v4czavkw8m511wcv7xn76fr7i3f5j1k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2"/>
            <a:ext cx="3960440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08720"/>
            <a:ext cx="8136904" cy="568863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Учитель\Desktop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3744416" cy="374441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27984" y="837292"/>
            <a:ext cx="41044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3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SimSun" pitchFamily="2" charset="-122"/>
                <a:cs typeface="Arial" pitchFamily="34" charset="0"/>
              </a:rPr>
              <a:t>«В целом сейчас стоит задача построить бесшовную систему образования в России: связать дошкольное, школьное, среднее профессиональное и высшее образование так, чтобы прохождение всех ступеней помогало дать необходимый набор знаний, компетенций, сформировать ценностную основу  и провести по всем этапам подготовки к успешному трудоустройству и качественной самостоятельной жизни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260648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Инновационность</a:t>
            </a:r>
            <a:r>
              <a:rPr lang="ru-RU" sz="2400" b="1" dirty="0" smtClean="0">
                <a:solidFill>
                  <a:srgbClr val="002060"/>
                </a:solidFill>
              </a:rPr>
              <a:t> проекта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5157192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a typeface="SimSun" pitchFamily="2" charset="-122"/>
                <a:cs typeface="Arial" pitchFamily="34" charset="0"/>
              </a:rPr>
              <a:t>Дальнейшее распространение и совершенствование этой модели будет определять качество кадрового резерва страны                  и динамику её профессионального развития в ближайшие годы».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Цель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908720"/>
            <a:ext cx="8136904" cy="309634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799835"/>
            <a:ext cx="79928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Создание единых организационных и методических условий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- для повышения качества математического и естественнонаучного образования,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- привлечения ресурсов РГАТУ имени П.А. Соловьева и ПАО «ОДК «Сатурн» в практику работы образовательного комплекса,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 обновления содержания образования и расширения спектра образовательных услуг для дошкольников, в том числе создания единой комфортной среды для занятий техническими видами дополнительного образования на базе Центра доп. образования                       для дошкольников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Вертолётик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7170" name="Picture 2" descr="C:\Users\danii\Desktop\баннер образовательная робототехника.jpg"/>
          <p:cNvPicPr>
            <a:picLocks noChangeAspect="1" noChangeArrowheads="1"/>
          </p:cNvPicPr>
          <p:nvPr/>
        </p:nvPicPr>
        <p:blipFill>
          <a:blip r:embed="rId4" cstate="print"/>
          <a:srcRect t="8333" b="11111"/>
          <a:stretch>
            <a:fillRect/>
          </a:stretch>
        </p:blipFill>
        <p:spPr bwMode="auto">
          <a:xfrm>
            <a:off x="2195736" y="4077072"/>
            <a:ext cx="640871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Задачи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836712"/>
            <a:ext cx="8136904" cy="3240360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815110"/>
            <a:ext cx="806489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Реализовать профильный план обучения по дисциплинам: математика, физика, информатика, химия, биология;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 Создать условия для  реализации дополнительных программ факультативов                              и вариативной части по инженерной графике, техническому иностранному языку и др. по внеурочной занятости,  ориентированных на интересующихся инженерией дошкольников и акцентированных  на проектную деятельность;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Создать условия для  бесшовного образования, формирования сквозных компетенций:  способность воспитанника, школьника или студента включаться в современные типы деятельности, адекватно реагировать                    на новые вызовы и гибко решать задачи в различных профессиональных                 и социальных ситуациях.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l="35139" t="29156" r="39956" b="33438"/>
          <a:stretch>
            <a:fillRect/>
          </a:stretch>
        </p:blipFill>
        <p:spPr bwMode="auto">
          <a:xfrm>
            <a:off x="5580112" y="4149080"/>
            <a:ext cx="3024336" cy="23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danii\Desktop\image_2507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21088"/>
            <a:ext cx="3600400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Основные инновационные идеи проекта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836712"/>
            <a:ext cx="8136904" cy="345638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9552" y="785464"/>
            <a:ext cx="810039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17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Разработка и реализация инновационной модели социального партнерства                 в условиях ОК.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Мероприятия охватывают все уровни образования                                и предполагают активное сотрудничество между ЦРР, ЦО, УСПО, вузом                            и предприятиями, рассматривая их как единую систему;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Охват детей в возрасте от 5 до 18 лет дополнительными  развивающими программами технической и естественнонаучной направленности на базе ОК «Взлёт»;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Формирование предпосылок инженерного мышления у детей дошкольного возраста через вовлечение педагогов и родителей   в техническое творчество;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17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itchFamily="34" charset="0"/>
                <a:cs typeface="Arial" pitchFamily="34" charset="0"/>
              </a:rPr>
              <a:t>Разработка подпрограммы по развитию кадрового потенциала,  повышение профессиональной компетенции педагогов  через  ресурсы внутрифирменного обучения и наставничества;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76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 l="9681" t="26203" r="41617" b="25563"/>
          <a:stretch>
            <a:fillRect/>
          </a:stretch>
        </p:blipFill>
        <p:spPr bwMode="auto">
          <a:xfrm>
            <a:off x="4572000" y="4365104"/>
            <a:ext cx="3960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92896"/>
            <a:ext cx="7672366" cy="280831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Формирование элементов модели бесшовного инженерного образования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 в условиях образовательного комплекса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728"/>
            <a:ext cx="8496944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Соискание на статус «МУНИЦИПАЛЬНАЯ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ИННОВАЦИОННАЯ ПЛОЩАДКА»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11748"/>
            <a:ext cx="384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3515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ОК «Взлёт»</a:t>
            </a:r>
            <a:endParaRPr lang="ru-RU" dirty="0"/>
          </a:p>
        </p:txBody>
      </p:sp>
      <p:pic>
        <p:nvPicPr>
          <p:cNvPr id="2050" name="Picture 2" descr="C:\Users\Учитель\Desktop\ИД\МИП_2025\zam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285729"/>
            <a:ext cx="81369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Материально-технические, методические,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кадровые условия. Финансовое обеспечение проекта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340768"/>
            <a:ext cx="8136904" cy="2952328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1301724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Наличие профильных лабораторий с современным оборудованием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Наличие разработанных программ  курсов внеурочной, проектной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и исследовательской деятельности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Наличие достаточного количества специалистов, нацеленных                                   на инновационную работу в рамках проекта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danii\Desktop\co7uy31ztthna1vz893wdo0xo7606my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73016"/>
            <a:ext cx="5204445" cy="302433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2880258"/>
            <a:ext cx="8676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Закупка необходимого оборудования за счёт выделяемой субсидии,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развитие внебюджетной деятельности 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Оплата из средств ОК стоимости баллов в эффективном контракте участников проектной группы, воспитателей и учителей </a:t>
            </a: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1229</Words>
  <Application>Microsoft Office PowerPoint</Application>
  <PresentationFormat>Экран (4:3)</PresentationFormat>
  <Paragraphs>178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  <vt:lpstr>  Формирование элементов модели бесшовного инженерного образования  в условиях образовательного комплекса  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daniil.lodyagin@bk.ru</cp:lastModifiedBy>
  <cp:revision>863</cp:revision>
  <dcterms:created xsi:type="dcterms:W3CDTF">2018-02-25T09:09:03Z</dcterms:created>
  <dcterms:modified xsi:type="dcterms:W3CDTF">2025-12-21T16:03:20Z</dcterms:modified>
</cp:coreProperties>
</file>